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7" r:id="rId1"/>
    <p:sldMasterId id="2147483669" r:id="rId2"/>
    <p:sldMasterId id="2147483672" r:id="rId3"/>
    <p:sldMasterId id="2147483674" r:id="rId4"/>
  </p:sldMasterIdLst>
  <p:notesMasterIdLst>
    <p:notesMasterId r:id="rId22"/>
  </p:notesMasterIdLst>
  <p:sldIdLst>
    <p:sldId id="264" r:id="rId5"/>
    <p:sldId id="334" r:id="rId6"/>
    <p:sldId id="344" r:id="rId7"/>
    <p:sldId id="635" r:id="rId8"/>
    <p:sldId id="638" r:id="rId9"/>
    <p:sldId id="639" r:id="rId10"/>
    <p:sldId id="640" r:id="rId11"/>
    <p:sldId id="641" r:id="rId12"/>
    <p:sldId id="643" r:id="rId13"/>
    <p:sldId id="650" r:id="rId14"/>
    <p:sldId id="648" r:id="rId15"/>
    <p:sldId id="646" r:id="rId16"/>
    <p:sldId id="649" r:id="rId17"/>
    <p:sldId id="647" r:id="rId18"/>
    <p:sldId id="266" r:id="rId19"/>
    <p:sldId id="289" r:id="rId20"/>
    <p:sldId id="290" r:id="rId21"/>
  </p:sldIdLst>
  <p:sldSz cx="12192000" cy="6858000"/>
  <p:notesSz cx="12192000" cy="6858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pos="528" userDrawn="1">
          <p15:clr>
            <a:srgbClr val="A4A3A4"/>
          </p15:clr>
        </p15:guide>
        <p15:guide id="4" orient="horz" pos="1008" userDrawn="1">
          <p15:clr>
            <a:srgbClr val="A4A3A4"/>
          </p15:clr>
        </p15:guide>
        <p15:guide id="5" pos="288" userDrawn="1">
          <p15:clr>
            <a:srgbClr val="A4A3A4"/>
          </p15:clr>
        </p15:guide>
        <p15:guide id="6" pos="1056" userDrawn="1">
          <p15:clr>
            <a:srgbClr val="A4A3A4"/>
          </p15:clr>
        </p15:guide>
        <p15:guide id="7" pos="39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8CB"/>
    <a:srgbClr val="7EAACC"/>
    <a:srgbClr val="5E6AA0"/>
    <a:srgbClr val="9A5172"/>
    <a:srgbClr val="9F4E6C"/>
    <a:srgbClr val="4A4E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11"/>
    <p:restoredTop sz="94586"/>
  </p:normalViewPr>
  <p:slideViewPr>
    <p:cSldViewPr>
      <p:cViewPr varScale="1">
        <p:scale>
          <a:sx n="79" d="100"/>
          <a:sy n="79" d="100"/>
        </p:scale>
        <p:origin x="224" y="696"/>
      </p:cViewPr>
      <p:guideLst>
        <p:guide orient="horz" pos="2880"/>
        <p:guide pos="2160"/>
        <p:guide pos="528"/>
        <p:guide orient="horz" pos="1008"/>
        <p:guide pos="288"/>
        <p:guide pos="1056"/>
        <p:guide pos="39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39749-5F7E-5648-9CD6-00744CE904A7}" type="datetimeFigureOut">
              <a:t>25/05/2020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DA7EEF-0713-214A-8A97-49F34C15B593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9701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EOSC-hub: single </a:t>
            </a:r>
            <a:r>
              <a:rPr lang="da-DK" dirty="0" err="1"/>
              <a:t>contact</a:t>
            </a:r>
            <a:r>
              <a:rPr lang="da-DK" dirty="0"/>
              <a:t> point</a:t>
            </a:r>
          </a:p>
          <a:p>
            <a:r>
              <a:rPr lang="da-DK" dirty="0"/>
              <a:t>ENVRI: </a:t>
            </a:r>
            <a:r>
              <a:rPr lang="da-DK" dirty="0" err="1"/>
              <a:t>Environmental</a:t>
            </a:r>
            <a:r>
              <a:rPr lang="da-DK" dirty="0"/>
              <a:t> Research </a:t>
            </a:r>
            <a:r>
              <a:rPr lang="da-DK" dirty="0" err="1"/>
              <a:t>Infrastructures</a:t>
            </a:r>
            <a:endParaRPr lang="da-DK" dirty="0"/>
          </a:p>
          <a:p>
            <a:r>
              <a:rPr lang="da-DK" dirty="0"/>
              <a:t>ESCAPE: European Science Cluster of </a:t>
            </a:r>
            <a:r>
              <a:rPr lang="da-DK" dirty="0" err="1"/>
              <a:t>Astronomy</a:t>
            </a:r>
            <a:r>
              <a:rPr lang="da-DK" dirty="0"/>
              <a:t> and </a:t>
            </a:r>
            <a:r>
              <a:rPr lang="da-DK" dirty="0" err="1"/>
              <a:t>Particle</a:t>
            </a:r>
            <a:r>
              <a:rPr lang="da-DK" dirty="0"/>
              <a:t> </a:t>
            </a:r>
            <a:r>
              <a:rPr lang="da-DK" dirty="0" err="1"/>
              <a:t>Physics</a:t>
            </a:r>
            <a:r>
              <a:rPr lang="da-DK" dirty="0"/>
              <a:t> </a:t>
            </a:r>
            <a:r>
              <a:rPr lang="da-DK" dirty="0" err="1"/>
              <a:t>ESFRIs</a:t>
            </a:r>
            <a:endParaRPr lang="da-DK" dirty="0"/>
          </a:p>
          <a:p>
            <a:r>
              <a:rPr lang="da-DK" dirty="0"/>
              <a:t>SSHOC: </a:t>
            </a:r>
            <a:r>
              <a:rPr lang="da-DK" b="1" dirty="0"/>
              <a:t>Social Sciences &amp; </a:t>
            </a:r>
            <a:r>
              <a:rPr lang="da-DK" b="1" dirty="0" err="1"/>
              <a:t>Humanities</a:t>
            </a:r>
            <a:r>
              <a:rPr lang="da-DK" b="1" dirty="0"/>
              <a:t> Open </a:t>
            </a:r>
            <a:r>
              <a:rPr lang="da-DK" b="1" dirty="0" err="1"/>
              <a:t>Cloud</a:t>
            </a:r>
            <a:r>
              <a:rPr lang="da-DK" b="1" dirty="0"/>
              <a:t> (SSHOC)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A7EEF-0713-214A-8A97-49F34C15B593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76982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A7EEF-0713-214A-8A97-49F34C15B593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08809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2"/>
          <p:cNvSpPr>
            <a:spLocks noGrp="1"/>
          </p:cNvSpPr>
          <p:nvPr>
            <p:ph type="ctrTitle"/>
          </p:nvPr>
        </p:nvSpPr>
        <p:spPr>
          <a:xfrm>
            <a:off x="1638896" y="2890391"/>
            <a:ext cx="6971704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3500" b="1">
                <a:solidFill>
                  <a:srgbClr val="4A4E4F"/>
                </a:solidFill>
                <a:latin typeface="Muli" pitchFamily="2" charset="77"/>
              </a:defRPr>
            </a:lvl1pPr>
          </a:lstStyle>
          <a:p>
            <a:endParaRPr dirty="0"/>
          </a:p>
        </p:txBody>
      </p:sp>
      <p:sp>
        <p:nvSpPr>
          <p:cNvPr id="8" name="Holder 3"/>
          <p:cNvSpPr>
            <a:spLocks noGrp="1"/>
          </p:cNvSpPr>
          <p:nvPr>
            <p:ph type="subTitle" idx="4"/>
          </p:nvPr>
        </p:nvSpPr>
        <p:spPr>
          <a:xfrm>
            <a:off x="1638897" y="4278868"/>
            <a:ext cx="697170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2000" b="1">
                <a:solidFill>
                  <a:srgbClr val="4A4E4F"/>
                </a:solidFill>
                <a:latin typeface="Muli" pitchFamily="2" charset="77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464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3306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61422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38896" y="2890391"/>
            <a:ext cx="6971704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38897" y="4278868"/>
            <a:ext cx="697170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1">
                <a:latin typeface="Muli" pitchFamily="2" charset="77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4626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2776" y="527964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2776" y="1194561"/>
            <a:ext cx="10130713" cy="369332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595557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527964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530628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129433" y="1577340"/>
            <a:ext cx="530628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Muli" pitchFamily="2" charset="77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107639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60376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Use for importing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9434" y="125416"/>
            <a:ext cx="9592481" cy="496888"/>
          </a:xfrm>
        </p:spPr>
        <p:txBody>
          <a:bodyPr/>
          <a:lstStyle>
            <a:lvl1pPr>
              <a:defRPr sz="2400" cap="none" baseline="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dirty="0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fr-FR" dirty="0"/>
              <a:t>Page </a:t>
            </a:r>
            <a:fld id="{EA3EFBA3-4378-4227-A008-52EC19BBE977}" type="slidenum">
              <a:rPr lang="fr-FR" altLang="fr-FR"/>
              <a:pPr>
                <a:defRPr/>
              </a:pPr>
              <a:t>‹#›</a:t>
            </a:fld>
            <a:endParaRPr lang="fr-FR" altLang="fr-FR" dirty="0"/>
          </a:p>
        </p:txBody>
      </p:sp>
      <p:pic>
        <p:nvPicPr>
          <p:cNvPr id="6" name="Picture 2" descr="https://lh5.googleusercontent.com/ZmJgH0SoqxQJ0LA-v3Rb7WqRt9KO5MW6Z34Oe3WUvt_3nWcLDwQpmnBxjSTv3sQreW90kJou3O_z01RBBIdgyCNf-_rXDm7Ive_nnmIearfz_GCdO9h5BUk63mDr-JE4FVu0qz41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7" r="491"/>
          <a:stretch/>
        </p:blipFill>
        <p:spPr bwMode="auto">
          <a:xfrm>
            <a:off x="10561915" y="150650"/>
            <a:ext cx="1364588" cy="44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80940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528A25B-B3ED-E542-825D-E47ADBA26C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5778500"/>
            <a:ext cx="12179300" cy="1079500"/>
          </a:xfrm>
          <a:prstGeom prst="rect">
            <a:avLst/>
          </a:prstGeom>
        </p:spPr>
      </p:pic>
      <p:sp>
        <p:nvSpPr>
          <p:cNvPr id="16" name="Segnaposto numero diapositiva 16">
            <a:extLst>
              <a:ext uri="{FF2B5EF4-FFF2-40B4-BE49-F238E27FC236}">
                <a16:creationId xmlns:a16="http://schemas.microsoft.com/office/drawing/2014/main" id="{3F14C0E4-6232-D542-BA79-E689284628BD}"/>
              </a:ext>
            </a:extLst>
          </p:cNvPr>
          <p:cNvSpPr txBox="1">
            <a:spLocks/>
          </p:cNvSpPr>
          <p:nvPr userDrawn="1"/>
        </p:nvSpPr>
        <p:spPr>
          <a:xfrm>
            <a:off x="381000" y="6416675"/>
            <a:ext cx="683339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Muli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69726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528A25B-B3ED-E542-825D-E47ADBA26C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5778500"/>
            <a:ext cx="12179300" cy="10795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15" name="Segnaposto numero diapositiva 16">
            <a:extLst>
              <a:ext uri="{FF2B5EF4-FFF2-40B4-BE49-F238E27FC236}">
                <a16:creationId xmlns:a16="http://schemas.microsoft.com/office/drawing/2014/main" id="{7D97418D-D037-F84F-BA6E-B7EF0EFCB541}"/>
              </a:ext>
            </a:extLst>
          </p:cNvPr>
          <p:cNvSpPr txBox="1">
            <a:spLocks/>
          </p:cNvSpPr>
          <p:nvPr userDrawn="1"/>
        </p:nvSpPr>
        <p:spPr>
          <a:xfrm>
            <a:off x="381000" y="6416675"/>
            <a:ext cx="683339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Muli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6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67453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38896" y="2890391"/>
            <a:ext cx="6971704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38897" y="4278868"/>
            <a:ext cx="697170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1"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5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4626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older 2"/>
          <p:cNvSpPr>
            <a:spLocks noGrp="1"/>
          </p:cNvSpPr>
          <p:nvPr>
            <p:ph type="ctrTitle"/>
          </p:nvPr>
        </p:nvSpPr>
        <p:spPr>
          <a:xfrm>
            <a:off x="2667000" y="2895600"/>
            <a:ext cx="6971704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3500" b="1">
                <a:solidFill>
                  <a:srgbClr val="4A4E4F"/>
                </a:solidFill>
                <a:latin typeface="Muli" pitchFamily="2" charset="77"/>
              </a:defRPr>
            </a:lvl1pPr>
          </a:lstStyle>
          <a:p>
            <a:endParaRPr dirty="0"/>
          </a:p>
        </p:txBody>
      </p:sp>
      <p:sp>
        <p:nvSpPr>
          <p:cNvPr id="8" name="Holder 3"/>
          <p:cNvSpPr>
            <a:spLocks noGrp="1"/>
          </p:cNvSpPr>
          <p:nvPr>
            <p:ph type="subTitle" idx="4"/>
          </p:nvPr>
        </p:nvSpPr>
        <p:spPr>
          <a:xfrm>
            <a:off x="2667001" y="4284077"/>
            <a:ext cx="697170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sz="2400" b="1">
                <a:solidFill>
                  <a:srgbClr val="4A4E4F"/>
                </a:solidFill>
                <a:latin typeface="Muli" pitchFamily="2" charset="77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64324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2776" y="527964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2776" y="1194561"/>
            <a:ext cx="10130713" cy="369332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5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95557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527964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530628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129433" y="1577340"/>
            <a:ext cx="530628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6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07639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528A25B-B3ED-E542-825D-E47ADBA26C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5778500"/>
            <a:ext cx="12179300" cy="10795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15" name="Segnaposto numero diapositiva 16">
            <a:extLst>
              <a:ext uri="{FF2B5EF4-FFF2-40B4-BE49-F238E27FC236}">
                <a16:creationId xmlns:a16="http://schemas.microsoft.com/office/drawing/2014/main" id="{7D97418D-D037-F84F-BA6E-B7EF0EFCB541}"/>
              </a:ext>
            </a:extLst>
          </p:cNvPr>
          <p:cNvSpPr txBox="1">
            <a:spLocks/>
          </p:cNvSpPr>
          <p:nvPr userDrawn="1"/>
        </p:nvSpPr>
        <p:spPr>
          <a:xfrm>
            <a:off x="381000" y="6416675"/>
            <a:ext cx="683339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Muli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6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67453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528A25B-B3ED-E542-825D-E47ADBA26C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5778500"/>
            <a:ext cx="12179300" cy="1079500"/>
          </a:xfrm>
          <a:prstGeom prst="rect">
            <a:avLst/>
          </a:prstGeom>
        </p:spPr>
      </p:pic>
      <p:sp>
        <p:nvSpPr>
          <p:cNvPr id="16" name="Segnaposto numero diapositiva 16">
            <a:extLst>
              <a:ext uri="{FF2B5EF4-FFF2-40B4-BE49-F238E27FC236}">
                <a16:creationId xmlns:a16="http://schemas.microsoft.com/office/drawing/2014/main" id="{3F14C0E4-6232-D542-BA79-E689284628BD}"/>
              </a:ext>
            </a:extLst>
          </p:cNvPr>
          <p:cNvSpPr txBox="1">
            <a:spLocks/>
          </p:cNvSpPr>
          <p:nvPr userDrawn="1"/>
        </p:nvSpPr>
        <p:spPr>
          <a:xfrm>
            <a:off x="381000" y="6416675"/>
            <a:ext cx="683339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Muli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69726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60376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in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590CF35B-F516-4A5B-A8AB-7A0A28362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 marL="358775" indent="-215900">
              <a:lnSpc>
                <a:spcPct val="100000"/>
              </a:lnSpc>
              <a:tabLst/>
              <a:defRPr/>
            </a:lvl2pPr>
            <a:lvl3pPr marL="449263" indent="-196850">
              <a:lnSpc>
                <a:spcPct val="100000"/>
              </a:lnSpc>
              <a:tabLst/>
              <a:defRPr/>
            </a:lvl3pPr>
            <a:lvl4pPr marL="541338" indent="-180000">
              <a:lnSpc>
                <a:spcPct val="100000"/>
              </a:lnSpc>
              <a:tabLst/>
              <a:defRPr/>
            </a:lvl4pPr>
            <a:lvl5pPr marL="630000" indent="-162000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v-SE" dirty="0"/>
          </a:p>
        </p:txBody>
      </p:sp>
      <p:sp>
        <p:nvSpPr>
          <p:cNvPr id="12" name="Platshållare för innehåll 2">
            <a:extLst>
              <a:ext uri="{FF2B5EF4-FFF2-40B4-BE49-F238E27FC236}">
                <a16:creationId xmlns:a16="http://schemas.microsoft.com/office/drawing/2014/main" id="{BA21051E-3C35-41FB-8E6B-797DB8F269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73692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 marL="360000" indent="-216000">
              <a:lnSpc>
                <a:spcPct val="100000"/>
              </a:lnSpc>
              <a:tabLst/>
              <a:defRPr/>
            </a:lvl2pPr>
            <a:lvl3pPr marL="450000" indent="-198000">
              <a:lnSpc>
                <a:spcPct val="100000"/>
              </a:lnSpc>
              <a:tabLst/>
              <a:defRPr/>
            </a:lvl3pPr>
            <a:lvl4pPr marL="540000" indent="-180000">
              <a:lnSpc>
                <a:spcPct val="100000"/>
              </a:lnSpc>
              <a:tabLst/>
              <a:defRPr/>
            </a:lvl4pPr>
            <a:lvl5pPr marL="628650" indent="-162000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v-SE" dirty="0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87E2C692-2C39-4CA8-AA87-45E0F36B6A0E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E327627C-4BB8-4965-8107-0E7E741F83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11" name="Platshållare för datum 3">
            <a:extLst>
              <a:ext uri="{FF2B5EF4-FFF2-40B4-BE49-F238E27FC236}">
                <a16:creationId xmlns:a16="http://schemas.microsoft.com/office/drawing/2014/main" id="{154C1432-4F85-1F42-8016-9B83B89CC8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57329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2776" y="527964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2776" y="1194561"/>
            <a:ext cx="10130713" cy="369332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14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4766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5884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38896" y="2890391"/>
            <a:ext cx="6971704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1"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38897" y="4278868"/>
            <a:ext cx="697170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1"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5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3510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2776" y="527964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2776" y="1194561"/>
            <a:ext cx="10130713" cy="369332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14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9800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527964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530628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129433" y="1577340"/>
            <a:ext cx="530628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Muli" pitchFamily="2" charset="77"/>
              </a:defRPr>
            </a:lvl1pPr>
          </a:lstStyle>
          <a:p>
            <a:endParaRPr/>
          </a:p>
        </p:txBody>
      </p:sp>
      <p:sp>
        <p:nvSpPr>
          <p:cNvPr id="6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7740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528A25B-B3ED-E542-825D-E47ADBA26C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5778500"/>
            <a:ext cx="12179300" cy="10795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533400"/>
            <a:ext cx="7310043" cy="446276"/>
          </a:xfrm>
          <a:prstGeom prst="rect">
            <a:avLst/>
          </a:prstGeom>
        </p:spPr>
        <p:txBody>
          <a:bodyPr lIns="0" tIns="0" rIns="0" bIns="0"/>
          <a:lstStyle>
            <a:lvl1pPr>
              <a:defRPr sz="2900" b="1" i="0">
                <a:solidFill>
                  <a:srgbClr val="4C4D4F"/>
                </a:solidFill>
                <a:latin typeface="Muli" pitchFamily="2" charset="77"/>
                <a:cs typeface="Arial"/>
              </a:defRPr>
            </a:lvl1pPr>
          </a:lstStyle>
          <a:p>
            <a:endParaRPr/>
          </a:p>
        </p:txBody>
      </p:sp>
      <p:sp>
        <p:nvSpPr>
          <p:cNvPr id="14" name="Segnaposto data 3">
            <a:extLst>
              <a:ext uri="{FF2B5EF4-FFF2-40B4-BE49-F238E27FC236}">
                <a16:creationId xmlns:a16="http://schemas.microsoft.com/office/drawing/2014/main" id="{2E85EB29-7773-EA41-86EF-AB27DEA494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44122" y="64166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endParaRPr lang="it-IT"/>
          </a:p>
        </p:txBody>
      </p:sp>
      <p:sp>
        <p:nvSpPr>
          <p:cNvPr id="15" name="Segnaposto numero diapositiva 16">
            <a:extLst>
              <a:ext uri="{FF2B5EF4-FFF2-40B4-BE49-F238E27FC236}">
                <a16:creationId xmlns:a16="http://schemas.microsoft.com/office/drawing/2014/main" id="{7D97418D-D037-F84F-BA6E-B7EF0EFCB541}"/>
              </a:ext>
            </a:extLst>
          </p:cNvPr>
          <p:cNvSpPr txBox="1">
            <a:spLocks/>
          </p:cNvSpPr>
          <p:nvPr userDrawn="1"/>
        </p:nvSpPr>
        <p:spPr>
          <a:xfrm>
            <a:off x="381000" y="6416675"/>
            <a:ext cx="683339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Muli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54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528A25B-B3ED-E542-825D-E47ADBA26C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5778500"/>
            <a:ext cx="12179300" cy="1079500"/>
          </a:xfrm>
          <a:prstGeom prst="rect">
            <a:avLst/>
          </a:prstGeom>
        </p:spPr>
      </p:pic>
      <p:sp>
        <p:nvSpPr>
          <p:cNvPr id="16" name="Segnaposto numero diapositiva 16">
            <a:extLst>
              <a:ext uri="{FF2B5EF4-FFF2-40B4-BE49-F238E27FC236}">
                <a16:creationId xmlns:a16="http://schemas.microsoft.com/office/drawing/2014/main" id="{3F14C0E4-6232-D542-BA79-E689284628BD}"/>
              </a:ext>
            </a:extLst>
          </p:cNvPr>
          <p:cNvSpPr txBox="1">
            <a:spLocks/>
          </p:cNvSpPr>
          <p:nvPr userDrawn="1"/>
        </p:nvSpPr>
        <p:spPr>
          <a:xfrm>
            <a:off x="381000" y="6416675"/>
            <a:ext cx="683339" cy="365125"/>
          </a:xfrm>
          <a:prstGeom prst="rect">
            <a:avLst/>
          </a:prstGeom>
        </p:spPr>
        <p:txBody>
          <a:bodyPr/>
          <a:lstStyle>
            <a:defPPr>
              <a:defRPr lang="it-IT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Muli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8712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10" Type="http://schemas.openxmlformats.org/officeDocument/2006/relationships/image" Target="../media/image6.png"/><Relationship Id="rId4" Type="http://schemas.openxmlformats.org/officeDocument/2006/relationships/theme" Target="../theme/theme1.xml"/><Relationship Id="rId9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7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3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image" Target="../media/image7.jpg"/><Relationship Id="rId5" Type="http://schemas.openxmlformats.org/officeDocument/2006/relationships/slideLayout" Target="../slideLayouts/slideLayout21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48">
            <a:extLst>
              <a:ext uri="{FF2B5EF4-FFF2-40B4-BE49-F238E27FC236}">
                <a16:creationId xmlns:a16="http://schemas.microsoft.com/office/drawing/2014/main" id="{1EB0BE17-4406-2547-BD41-BBF8482A0E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object 17"/>
          <p:cNvSpPr txBox="1"/>
          <p:nvPr/>
        </p:nvSpPr>
        <p:spPr>
          <a:xfrm>
            <a:off x="2332113" y="6340712"/>
            <a:ext cx="9097887" cy="128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5" dirty="0">
                <a:solidFill>
                  <a:srgbClr val="FFFFFF"/>
                </a:solidFill>
                <a:latin typeface="Muli" pitchFamily="2" charset="77"/>
                <a:cs typeface="Arial"/>
              </a:rPr>
              <a:t>This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Arial"/>
              </a:rPr>
              <a:t>project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Arial"/>
              </a:rPr>
              <a:t>has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rgbClr val="FFFFFF"/>
                </a:solidFill>
                <a:latin typeface="Muli" pitchFamily="2" charset="77"/>
                <a:cs typeface="Arial"/>
              </a:rPr>
              <a:t>received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rgbClr val="FFFFFF"/>
                </a:solidFill>
                <a:latin typeface="Muli" pitchFamily="2" charset="77"/>
                <a:cs typeface="Arial"/>
              </a:rPr>
              <a:t>funding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rgbClr val="FFFFFF"/>
                </a:solidFill>
                <a:latin typeface="Muli" pitchFamily="2" charset="77"/>
                <a:cs typeface="Arial"/>
              </a:rPr>
              <a:t>from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rgbClr val="FFFFFF"/>
                </a:solidFill>
                <a:latin typeface="Muli" pitchFamily="2" charset="77"/>
                <a:cs typeface="Arial"/>
              </a:rPr>
              <a:t>the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rgbClr val="FFFFFF"/>
                </a:solidFill>
                <a:latin typeface="Muli" pitchFamily="2" charset="77"/>
                <a:cs typeface="Arial"/>
              </a:rPr>
              <a:t>European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rgbClr val="FFFFFF"/>
                </a:solidFill>
                <a:latin typeface="Muli" pitchFamily="2" charset="77"/>
                <a:cs typeface="Arial"/>
              </a:rPr>
              <a:t>Union’s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Arial"/>
              </a:rPr>
              <a:t>Horizon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30" dirty="0">
                <a:solidFill>
                  <a:srgbClr val="FFFFFF"/>
                </a:solidFill>
                <a:latin typeface="Muli" pitchFamily="2" charset="77"/>
                <a:cs typeface="Arial"/>
              </a:rPr>
              <a:t>2020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rgbClr val="FFFFFF"/>
                </a:solidFill>
                <a:latin typeface="Muli" pitchFamily="2" charset="77"/>
                <a:cs typeface="Arial"/>
              </a:rPr>
              <a:t>research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rgbClr val="FFFFFF"/>
                </a:solidFill>
                <a:latin typeface="Muli" pitchFamily="2" charset="77"/>
                <a:cs typeface="Arial"/>
              </a:rPr>
              <a:t>and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rgbClr val="FFFFFF"/>
                </a:solidFill>
                <a:latin typeface="Muli" pitchFamily="2" charset="77"/>
                <a:cs typeface="Arial"/>
              </a:rPr>
              <a:t>innovation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rgbClr val="FFFFFF"/>
                </a:solidFill>
                <a:latin typeface="Muli" pitchFamily="2" charset="77"/>
                <a:cs typeface="Arial"/>
              </a:rPr>
              <a:t>programme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Arial"/>
              </a:rPr>
              <a:t>under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30" dirty="0">
                <a:solidFill>
                  <a:srgbClr val="FFFFFF"/>
                </a:solidFill>
                <a:latin typeface="Muli" pitchFamily="2" charset="77"/>
                <a:cs typeface="Arial"/>
              </a:rPr>
              <a:t>grant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rgbClr val="FFFFFF"/>
                </a:solidFill>
                <a:latin typeface="Muli" pitchFamily="2" charset="77"/>
                <a:cs typeface="Arial"/>
              </a:rPr>
              <a:t>agreement</a:t>
            </a:r>
            <a:r>
              <a:rPr sz="750" spc="-10" dirty="0">
                <a:solidFill>
                  <a:srgbClr val="FFFFFF"/>
                </a:solidFill>
                <a:latin typeface="Muli" pitchFamily="2" charset="77"/>
                <a:cs typeface="Arial"/>
              </a:rPr>
              <a:t> No. </a:t>
            </a:r>
            <a:r>
              <a:rPr sz="750" spc="30" dirty="0">
                <a:solidFill>
                  <a:srgbClr val="FFFFFF"/>
                </a:solidFill>
                <a:latin typeface="Muli" pitchFamily="2" charset="77"/>
                <a:cs typeface="Arial"/>
              </a:rPr>
              <a:t>823852</a:t>
            </a:r>
            <a:endParaRPr sz="750">
              <a:latin typeface="Muli" pitchFamily="2" charset="77"/>
              <a:cs typeface="Arial"/>
            </a:endParaRPr>
          </a:p>
        </p:txBody>
      </p:sp>
      <p:grpSp>
        <p:nvGrpSpPr>
          <p:cNvPr id="11" name="Gruppo 49">
            <a:extLst>
              <a:ext uri="{FF2B5EF4-FFF2-40B4-BE49-F238E27FC236}">
                <a16:creationId xmlns:a16="http://schemas.microsoft.com/office/drawing/2014/main" id="{7D04B1C9-7F08-9D47-BE96-BA7CF7910F57}"/>
              </a:ext>
            </a:extLst>
          </p:cNvPr>
          <p:cNvGrpSpPr/>
          <p:nvPr/>
        </p:nvGrpSpPr>
        <p:grpSpPr>
          <a:xfrm>
            <a:off x="1681163" y="6228257"/>
            <a:ext cx="486409" cy="345440"/>
            <a:chOff x="995362" y="6228257"/>
            <a:chExt cx="486409" cy="345440"/>
          </a:xfrm>
        </p:grpSpPr>
        <p:sp>
          <p:nvSpPr>
            <p:cNvPr id="12" name="object 18"/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9"/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0"/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1"/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2"/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3"/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4"/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25"/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6"/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1" name="Immagine 2">
            <a:extLst>
              <a:ext uri="{FF2B5EF4-FFF2-40B4-BE49-F238E27FC236}">
                <a16:creationId xmlns:a16="http://schemas.microsoft.com/office/drawing/2014/main" id="{59ED750F-C77A-F24E-8961-FB46DDD5A1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62000"/>
            <a:ext cx="2743200" cy="130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15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71" r:id="rId2"/>
    <p:sldLayoutId id="2147483694" r:id="rId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528A25B-B3ED-E542-825D-E47ADBA26C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5778500"/>
            <a:ext cx="12179300" cy="1079500"/>
          </a:xfrm>
          <a:prstGeom prst="rect">
            <a:avLst/>
          </a:prstGeom>
        </p:spPr>
      </p:pic>
      <p:sp>
        <p:nvSpPr>
          <p:cNvPr id="8" name="object 17"/>
          <p:cNvSpPr txBox="1"/>
          <p:nvPr/>
        </p:nvSpPr>
        <p:spPr>
          <a:xfrm>
            <a:off x="914400" y="6360855"/>
            <a:ext cx="9097887" cy="128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This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project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has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received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funding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from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the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European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Union’s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Horizon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2020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research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and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innovation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programme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under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grant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agreement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No. </a:t>
            </a:r>
            <a:r>
              <a:rPr sz="75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823852</a:t>
            </a:r>
            <a:endParaRPr sz="750" dirty="0">
              <a:solidFill>
                <a:schemeClr val="tx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9" name="Gruppo 49">
            <a:extLst>
              <a:ext uri="{FF2B5EF4-FFF2-40B4-BE49-F238E27FC236}">
                <a16:creationId xmlns:a16="http://schemas.microsoft.com/office/drawing/2014/main" id="{7D04B1C9-7F08-9D47-BE96-BA7CF7910F57}"/>
              </a:ext>
            </a:extLst>
          </p:cNvPr>
          <p:cNvGrpSpPr/>
          <p:nvPr/>
        </p:nvGrpSpPr>
        <p:grpSpPr>
          <a:xfrm>
            <a:off x="263450" y="6248400"/>
            <a:ext cx="486409" cy="345440"/>
            <a:chOff x="995362" y="6228257"/>
            <a:chExt cx="486409" cy="345440"/>
          </a:xfrm>
        </p:grpSpPr>
        <p:sp>
          <p:nvSpPr>
            <p:cNvPr id="10" name="object 18"/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9"/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20"/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21"/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2"/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3"/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4"/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5"/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6"/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Segnaposto data 3">
            <a:extLst>
              <a:ext uri="{FF2B5EF4-FFF2-40B4-BE49-F238E27FC236}">
                <a16:creationId xmlns:a16="http://schemas.microsoft.com/office/drawing/2014/main" id="{D30CDEB2-DA54-DE45-AD6C-F8DC9C60A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8600" y="6629400"/>
            <a:ext cx="2743200" cy="15240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Muli" pitchFamily="2" charset="77"/>
              </a:defRPr>
            </a:lvl1pPr>
          </a:lstStyle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6203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7">
            <a:extLst>
              <a:ext uri="{FF2B5EF4-FFF2-40B4-BE49-F238E27FC236}">
                <a16:creationId xmlns:a16="http://schemas.microsoft.com/office/drawing/2014/main" id="{3DA76E71-90F4-594C-8F95-9C1B8B8402A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5867400"/>
            <a:ext cx="12179300" cy="990600"/>
          </a:xfrm>
          <a:prstGeom prst="rect">
            <a:avLst/>
          </a:prstGeom>
        </p:spPr>
      </p:pic>
      <p:sp>
        <p:nvSpPr>
          <p:cNvPr id="8" name="object 17"/>
          <p:cNvSpPr txBox="1"/>
          <p:nvPr userDrawn="1"/>
        </p:nvSpPr>
        <p:spPr>
          <a:xfrm>
            <a:off x="1108150" y="6589455"/>
            <a:ext cx="9097887" cy="128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This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project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has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received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funding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from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the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European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Union’s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Horizon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2020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5" dirty="0">
                <a:solidFill>
                  <a:schemeClr val="tx1"/>
                </a:solidFill>
                <a:latin typeface="Muli" pitchFamily="2" charset="77"/>
                <a:cs typeface="Arial"/>
              </a:rPr>
              <a:t>research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5" dirty="0">
                <a:solidFill>
                  <a:schemeClr val="tx1"/>
                </a:solidFill>
                <a:latin typeface="Muli" pitchFamily="2" charset="77"/>
                <a:cs typeface="Arial"/>
              </a:rPr>
              <a:t>and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innovation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20" dirty="0">
                <a:solidFill>
                  <a:schemeClr val="tx1"/>
                </a:solidFill>
                <a:latin typeface="Muli" pitchFamily="2" charset="77"/>
                <a:cs typeface="Arial"/>
              </a:rPr>
              <a:t>programme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under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grant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</a:t>
            </a:r>
            <a:r>
              <a:rPr sz="750" spc="15" dirty="0">
                <a:solidFill>
                  <a:schemeClr val="tx1"/>
                </a:solidFill>
                <a:latin typeface="Muli" pitchFamily="2" charset="77"/>
                <a:cs typeface="Arial"/>
              </a:rPr>
              <a:t>agreement</a:t>
            </a:r>
            <a:r>
              <a:rPr sz="750" spc="-10" dirty="0">
                <a:solidFill>
                  <a:schemeClr val="tx1"/>
                </a:solidFill>
                <a:latin typeface="Muli" pitchFamily="2" charset="77"/>
                <a:cs typeface="Arial"/>
              </a:rPr>
              <a:t> No. </a:t>
            </a:r>
            <a:r>
              <a:rPr sz="750" spc="30" dirty="0">
                <a:solidFill>
                  <a:schemeClr val="tx1"/>
                </a:solidFill>
                <a:latin typeface="Muli" pitchFamily="2" charset="77"/>
                <a:cs typeface="Arial"/>
              </a:rPr>
              <a:t>823852</a:t>
            </a:r>
            <a:endParaRPr sz="750" dirty="0">
              <a:solidFill>
                <a:schemeClr val="tx1"/>
              </a:solidFill>
              <a:latin typeface="Muli" pitchFamily="2" charset="77"/>
              <a:cs typeface="Arial"/>
            </a:endParaRPr>
          </a:p>
        </p:txBody>
      </p:sp>
      <p:grpSp>
        <p:nvGrpSpPr>
          <p:cNvPr id="9" name="Gruppo 49">
            <a:extLst>
              <a:ext uri="{FF2B5EF4-FFF2-40B4-BE49-F238E27FC236}">
                <a16:creationId xmlns:a16="http://schemas.microsoft.com/office/drawing/2014/main" id="{7D04B1C9-7F08-9D47-BE96-BA7CF7910F57}"/>
              </a:ext>
            </a:extLst>
          </p:cNvPr>
          <p:cNvGrpSpPr/>
          <p:nvPr userDrawn="1"/>
        </p:nvGrpSpPr>
        <p:grpSpPr>
          <a:xfrm>
            <a:off x="457200" y="6477000"/>
            <a:ext cx="486409" cy="345440"/>
            <a:chOff x="995362" y="6228257"/>
            <a:chExt cx="486409" cy="345440"/>
          </a:xfrm>
        </p:grpSpPr>
        <p:sp>
          <p:nvSpPr>
            <p:cNvPr id="10" name="object 18"/>
            <p:cNvSpPr/>
            <p:nvPr/>
          </p:nvSpPr>
          <p:spPr>
            <a:xfrm>
              <a:off x="995362" y="6228257"/>
              <a:ext cx="486409" cy="345440"/>
            </a:xfrm>
            <a:custGeom>
              <a:avLst/>
              <a:gdLst/>
              <a:ahLst/>
              <a:cxnLst/>
              <a:rect l="l" t="t" r="r" b="b"/>
              <a:pathLst>
                <a:path w="486409" h="345440">
                  <a:moveTo>
                    <a:pt x="0" y="345097"/>
                  </a:moveTo>
                  <a:lnTo>
                    <a:pt x="486282" y="345097"/>
                  </a:lnTo>
                  <a:lnTo>
                    <a:pt x="486282" y="0"/>
                  </a:lnTo>
                  <a:lnTo>
                    <a:pt x="0" y="0"/>
                  </a:lnTo>
                  <a:lnTo>
                    <a:pt x="0" y="345097"/>
                  </a:lnTo>
                  <a:close/>
                </a:path>
              </a:pathLst>
            </a:custGeom>
            <a:solidFill>
              <a:srgbClr val="094E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9"/>
            <p:cNvSpPr/>
            <p:nvPr/>
          </p:nvSpPr>
          <p:spPr>
            <a:xfrm>
              <a:off x="1097493" y="6259376"/>
              <a:ext cx="86594" cy="8523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20"/>
            <p:cNvSpPr/>
            <p:nvPr/>
          </p:nvSpPr>
          <p:spPr>
            <a:xfrm>
              <a:off x="1219894" y="6240415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23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6" y="25438"/>
                  </a:lnTo>
                  <a:lnTo>
                    <a:pt x="24117" y="20523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6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6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21"/>
            <p:cNvSpPr/>
            <p:nvPr/>
          </p:nvSpPr>
          <p:spPr>
            <a:xfrm>
              <a:off x="1290485" y="6259376"/>
              <a:ext cx="86715" cy="8523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22"/>
            <p:cNvSpPr/>
            <p:nvPr/>
          </p:nvSpPr>
          <p:spPr>
            <a:xfrm>
              <a:off x="1361198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839"/>
                  </a:moveTo>
                  <a:lnTo>
                    <a:pt x="0" y="12839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552"/>
                  </a:lnTo>
                  <a:lnTo>
                    <a:pt x="25704" y="25552"/>
                  </a:lnTo>
                  <a:lnTo>
                    <a:pt x="24117" y="20650"/>
                  </a:lnTo>
                  <a:lnTo>
                    <a:pt x="34899" y="12839"/>
                  </a:lnTo>
                  <a:close/>
                </a:path>
                <a:path w="34925" h="33654">
                  <a:moveTo>
                    <a:pt x="25704" y="25552"/>
                  </a:moveTo>
                  <a:lnTo>
                    <a:pt x="17449" y="25552"/>
                  </a:lnTo>
                  <a:lnTo>
                    <a:pt x="28232" y="33362"/>
                  </a:lnTo>
                  <a:lnTo>
                    <a:pt x="25704" y="25552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839"/>
                  </a:lnTo>
                  <a:lnTo>
                    <a:pt x="21564" y="12839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23"/>
            <p:cNvSpPr/>
            <p:nvPr/>
          </p:nvSpPr>
          <p:spPr>
            <a:xfrm>
              <a:off x="1290485" y="6453160"/>
              <a:ext cx="86601" cy="8523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24"/>
            <p:cNvSpPr/>
            <p:nvPr/>
          </p:nvSpPr>
          <p:spPr>
            <a:xfrm>
              <a:off x="1219782" y="6524114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535"/>
                  </a:lnTo>
                  <a:lnTo>
                    <a:pt x="6667" y="33248"/>
                  </a:lnTo>
                  <a:lnTo>
                    <a:pt x="17449" y="25438"/>
                  </a:lnTo>
                  <a:lnTo>
                    <a:pt x="25704" y="25438"/>
                  </a:lnTo>
                  <a:lnTo>
                    <a:pt x="24117" y="20535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704" y="25438"/>
                  </a:moveTo>
                  <a:lnTo>
                    <a:pt x="17449" y="25438"/>
                  </a:lnTo>
                  <a:lnTo>
                    <a:pt x="28232" y="33248"/>
                  </a:lnTo>
                  <a:lnTo>
                    <a:pt x="25704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25"/>
            <p:cNvSpPr/>
            <p:nvPr/>
          </p:nvSpPr>
          <p:spPr>
            <a:xfrm>
              <a:off x="1097382" y="6453161"/>
              <a:ext cx="86705" cy="852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26"/>
            <p:cNvSpPr/>
            <p:nvPr/>
          </p:nvSpPr>
          <p:spPr>
            <a:xfrm>
              <a:off x="1078483" y="6382207"/>
              <a:ext cx="34925" cy="33655"/>
            </a:xfrm>
            <a:custGeom>
              <a:avLst/>
              <a:gdLst/>
              <a:ahLst/>
              <a:cxnLst/>
              <a:rect l="l" t="t" r="r" b="b"/>
              <a:pathLst>
                <a:path w="34925" h="33654">
                  <a:moveTo>
                    <a:pt x="34899" y="12725"/>
                  </a:moveTo>
                  <a:lnTo>
                    <a:pt x="0" y="12725"/>
                  </a:lnTo>
                  <a:lnTo>
                    <a:pt x="10782" y="20650"/>
                  </a:lnTo>
                  <a:lnTo>
                    <a:pt x="6667" y="33362"/>
                  </a:lnTo>
                  <a:lnTo>
                    <a:pt x="17449" y="25438"/>
                  </a:lnTo>
                  <a:lnTo>
                    <a:pt x="25667" y="25438"/>
                  </a:lnTo>
                  <a:lnTo>
                    <a:pt x="24117" y="20650"/>
                  </a:lnTo>
                  <a:lnTo>
                    <a:pt x="34899" y="12725"/>
                  </a:lnTo>
                  <a:close/>
                </a:path>
                <a:path w="34925" h="33654">
                  <a:moveTo>
                    <a:pt x="25667" y="25438"/>
                  </a:moveTo>
                  <a:lnTo>
                    <a:pt x="17449" y="25438"/>
                  </a:lnTo>
                  <a:lnTo>
                    <a:pt x="28232" y="33362"/>
                  </a:lnTo>
                  <a:lnTo>
                    <a:pt x="25667" y="25438"/>
                  </a:lnTo>
                  <a:close/>
                </a:path>
                <a:path w="34925" h="33654">
                  <a:moveTo>
                    <a:pt x="17449" y="0"/>
                  </a:moveTo>
                  <a:lnTo>
                    <a:pt x="13334" y="12725"/>
                  </a:lnTo>
                  <a:lnTo>
                    <a:pt x="21564" y="12725"/>
                  </a:lnTo>
                  <a:lnTo>
                    <a:pt x="17449" y="0"/>
                  </a:lnTo>
                  <a:close/>
                </a:path>
              </a:pathLst>
            </a:custGeom>
            <a:solidFill>
              <a:srgbClr val="F9ED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53052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8" r:id="rId2"/>
    <p:sldLayoutId id="2147483689" r:id="rId3"/>
    <p:sldLayoutId id="2147483690" r:id="rId4"/>
    <p:sldLayoutId id="2147483693" r:id="rId5"/>
    <p:sldLayoutId id="2147483698" r:id="rId6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528A25B-B3ED-E542-825D-E47ADBA26CED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5778500"/>
            <a:ext cx="121793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2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97" r:id="rId9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10" Type="http://schemas.openxmlformats.org/officeDocument/2006/relationships/image" Target="../media/image23.jpeg"/><Relationship Id="rId4" Type="http://schemas.openxmlformats.org/officeDocument/2006/relationships/image" Target="../media/image17.jpe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638896" y="2890391"/>
            <a:ext cx="6971704" cy="538609"/>
          </a:xfrm>
        </p:spPr>
        <p:txBody>
          <a:bodyPr/>
          <a:lstStyle/>
          <a:p>
            <a:r>
              <a:rPr lang="en-US" spc="90" dirty="0"/>
              <a:t>PaNOSC overview for ORSO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4"/>
          </p:nvPr>
        </p:nvSpPr>
        <p:spPr>
          <a:xfrm>
            <a:off x="1638897" y="4278868"/>
            <a:ext cx="6971704" cy="705321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90"/>
              </a:spcBef>
            </a:pPr>
            <a:r>
              <a:rPr lang="en-US" spc="50" dirty="0">
                <a:solidFill>
                  <a:srgbClr val="4C4D4F"/>
                </a:solidFill>
                <a:cs typeface="Arial"/>
              </a:rPr>
              <a:t>26. May</a:t>
            </a:r>
            <a:r>
              <a:rPr lang="en-US" spc="10" dirty="0">
                <a:solidFill>
                  <a:srgbClr val="4C4D4F"/>
                </a:solidFill>
                <a:cs typeface="Arial"/>
              </a:rPr>
              <a:t>,</a:t>
            </a:r>
            <a:r>
              <a:rPr lang="en-US" spc="-60" dirty="0">
                <a:solidFill>
                  <a:srgbClr val="4C4D4F"/>
                </a:solidFill>
                <a:cs typeface="Arial"/>
              </a:rPr>
              <a:t> </a:t>
            </a:r>
            <a:r>
              <a:rPr lang="en-US" spc="90" dirty="0">
                <a:solidFill>
                  <a:srgbClr val="4C4D4F"/>
                </a:solidFill>
                <a:cs typeface="Arial"/>
              </a:rPr>
              <a:t>2019</a:t>
            </a:r>
            <a:endParaRPr lang="en-US" dirty="0">
              <a:cs typeface="Arial"/>
            </a:endParaRPr>
          </a:p>
          <a:p>
            <a:pPr>
              <a:lnSpc>
                <a:spcPct val="100000"/>
              </a:lnSpc>
              <a:spcBef>
                <a:spcPts val="690"/>
              </a:spcBef>
            </a:pPr>
            <a:r>
              <a:rPr lang="en-US" spc="25" dirty="0">
                <a:solidFill>
                  <a:srgbClr val="4C4D4F"/>
                </a:solidFill>
                <a:cs typeface="Arial"/>
              </a:rPr>
              <a:t>Thomas H. Rod, ESS, on behalf of the PaNOSC consortium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7523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85D7D-FD5E-6043-A75C-9D1A8A92C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76" y="375564"/>
            <a:ext cx="7310043" cy="446276"/>
          </a:xfrm>
        </p:spPr>
        <p:txBody>
          <a:bodyPr/>
          <a:lstStyle/>
          <a:p>
            <a:r>
              <a:rPr lang="da-DK" dirty="0"/>
              <a:t>                         PaNOSC (</a:t>
            </a:r>
            <a:r>
              <a:rPr lang="da-DK" dirty="0" err="1"/>
              <a:t>ExPaNDS</a:t>
            </a:r>
            <a:r>
              <a:rPr lang="da-DK" dirty="0"/>
              <a:t>) &amp; ORSO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1C7CBBE-1D14-EE40-95AD-321F3BE4D4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347133"/>
              </p:ext>
            </p:extLst>
          </p:nvPr>
        </p:nvGraphicFramePr>
        <p:xfrm>
          <a:off x="462776" y="974240"/>
          <a:ext cx="6928625" cy="5006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824">
                  <a:extLst>
                    <a:ext uri="{9D8B030D-6E8A-4147-A177-3AD203B41FA5}">
                      <a16:colId xmlns:a16="http://schemas.microsoft.com/office/drawing/2014/main" val="258859395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187127510"/>
                    </a:ext>
                  </a:extLst>
                </a:gridCol>
                <a:gridCol w="4191001">
                  <a:extLst>
                    <a:ext uri="{9D8B030D-6E8A-4147-A177-3AD203B41FA5}">
                      <a16:colId xmlns:a16="http://schemas.microsoft.com/office/drawing/2014/main" val="1941028138"/>
                    </a:ext>
                  </a:extLst>
                </a:gridCol>
              </a:tblGrid>
              <a:tr h="464820">
                <a:tc>
                  <a:txBody>
                    <a:bodyPr/>
                    <a:lstStyle/>
                    <a:p>
                      <a:r>
                        <a:rPr lang="da-DK" sz="2400" dirty="0"/>
                        <a:t>PaNOSC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2400" dirty="0" err="1"/>
                        <a:t>ExPaNDS</a:t>
                      </a:r>
                      <a:endParaRPr lang="da-DK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2400" dirty="0"/>
                        <a:t>PaNOSC </a:t>
                      </a:r>
                      <a:r>
                        <a:rPr lang="da-DK" sz="2400" dirty="0" err="1"/>
                        <a:t>title</a:t>
                      </a:r>
                      <a:endParaRPr lang="da-DK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4451230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r>
                        <a:rPr lang="da-DK" sz="2400" dirty="0"/>
                        <a:t>WP1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2400" dirty="0"/>
                        <a:t>WP1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2400" dirty="0"/>
                        <a:t>Management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936443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400" dirty="0"/>
                        <a:t>WP2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400" dirty="0"/>
                        <a:t>WP2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400" dirty="0"/>
                        <a:t>Data policy and </a:t>
                      </a:r>
                      <a:r>
                        <a:rPr lang="da-DK" sz="2400" dirty="0" err="1"/>
                        <a:t>Stewardship</a:t>
                      </a:r>
                      <a:r>
                        <a:rPr lang="da-DK" sz="2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883702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r>
                        <a:rPr lang="da-DK" sz="2400" dirty="0"/>
                        <a:t>WP3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2400" dirty="0"/>
                        <a:t>WP3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2400" dirty="0"/>
                        <a:t>Data </a:t>
                      </a:r>
                      <a:r>
                        <a:rPr lang="da-DK" sz="2400" dirty="0" err="1"/>
                        <a:t>catalog</a:t>
                      </a:r>
                      <a:r>
                        <a:rPr lang="da-DK" sz="2400" dirty="0"/>
                        <a:t> services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957029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r>
                        <a:rPr lang="da-DK" sz="2400" dirty="0"/>
                        <a:t>WP4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2400" dirty="0"/>
                        <a:t>WP4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2400" dirty="0"/>
                        <a:t>Data Analysis 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578260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r>
                        <a:rPr lang="da-DK" sz="2400" dirty="0"/>
                        <a:t>WP5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2400" dirty="0"/>
                        <a:t>Virtual Neutron and X-</a:t>
                      </a:r>
                      <a:r>
                        <a:rPr lang="da-DK" sz="2400" dirty="0" err="1"/>
                        <a:t>ray</a:t>
                      </a:r>
                      <a:r>
                        <a:rPr lang="da-DK" sz="2400" dirty="0"/>
                        <a:t> Lab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428036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r>
                        <a:rPr lang="da-DK" sz="2400" dirty="0"/>
                        <a:t>WP6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a-DK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2400" dirty="0"/>
                        <a:t>EOSC integration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560212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r>
                        <a:rPr lang="da-DK" sz="2400" dirty="0"/>
                        <a:t>WP7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2400" dirty="0"/>
                        <a:t>WP1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2400" dirty="0" err="1"/>
                        <a:t>Sustainability</a:t>
                      </a:r>
                      <a:r>
                        <a:rPr lang="da-DK" sz="2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283199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r>
                        <a:rPr lang="da-DK" sz="2400" dirty="0"/>
                        <a:t>WP8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2400" dirty="0"/>
                        <a:t>WP5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2400" dirty="0" err="1"/>
                        <a:t>Staff</a:t>
                      </a:r>
                      <a:r>
                        <a:rPr lang="da-DK" sz="2400" dirty="0"/>
                        <a:t> and </a:t>
                      </a:r>
                      <a:r>
                        <a:rPr lang="da-DK" sz="2400" dirty="0" err="1"/>
                        <a:t>user</a:t>
                      </a:r>
                      <a:r>
                        <a:rPr lang="da-DK" sz="2400" dirty="0"/>
                        <a:t> </a:t>
                      </a:r>
                      <a:r>
                        <a:rPr lang="da-DK" sz="2400" dirty="0" err="1"/>
                        <a:t>training</a:t>
                      </a:r>
                      <a:endParaRPr lang="da-DK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0737359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r>
                        <a:rPr lang="da-DK" sz="2400" dirty="0"/>
                        <a:t>WP9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2400" dirty="0"/>
                        <a:t>WP6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2400" dirty="0" err="1"/>
                        <a:t>Outreach</a:t>
                      </a:r>
                      <a:r>
                        <a:rPr lang="da-DK" sz="2400" dirty="0"/>
                        <a:t> / </a:t>
                      </a:r>
                      <a:r>
                        <a:rPr lang="da-DK" sz="2400" dirty="0" err="1"/>
                        <a:t>Communication</a:t>
                      </a:r>
                      <a:r>
                        <a:rPr lang="da-DK" sz="2400" dirty="0"/>
                        <a:t> and </a:t>
                      </a:r>
                      <a:r>
                        <a:rPr lang="da-DK" sz="2400" dirty="0" err="1"/>
                        <a:t>Dissemination</a:t>
                      </a:r>
                      <a:r>
                        <a:rPr lang="da-DK" sz="2400" dirty="0"/>
                        <a:t> / </a:t>
                      </a:r>
                      <a:r>
                        <a:rPr lang="da-DK" sz="2400" dirty="0" err="1"/>
                        <a:t>Impact</a:t>
                      </a:r>
                      <a:endParaRPr lang="da-DK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93041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46D6B58-9E33-0342-90EB-A75E2FFD6DF5}"/>
              </a:ext>
            </a:extLst>
          </p:cNvPr>
          <p:cNvGraphicFramePr>
            <a:graphicFrameLocks noGrp="1"/>
          </p:cNvGraphicFramePr>
          <p:nvPr/>
        </p:nvGraphicFramePr>
        <p:xfrm>
          <a:off x="8839200" y="974240"/>
          <a:ext cx="2971381" cy="2651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971381">
                  <a:extLst>
                    <a:ext uri="{9D8B030D-6E8A-4147-A177-3AD203B41FA5}">
                      <a16:colId xmlns:a16="http://schemas.microsoft.com/office/drawing/2014/main" val="20572843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sz="2400" dirty="0"/>
                        <a:t>ORSO </a:t>
                      </a:r>
                      <a:r>
                        <a:rPr lang="da-DK" sz="2400" dirty="0" err="1"/>
                        <a:t>Working</a:t>
                      </a:r>
                      <a:r>
                        <a:rPr lang="da-DK" sz="2400" dirty="0"/>
                        <a:t> Gr.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38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sz="2400" dirty="0"/>
                        <a:t>File formats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792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sz="2400" dirty="0"/>
                        <a:t>Data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346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sz="2400" dirty="0" err="1"/>
                        <a:t>Reproducibility</a:t>
                      </a:r>
                      <a:endParaRPr lang="da-DK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081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sz="2400" dirty="0"/>
                        <a:t>Education and </a:t>
                      </a:r>
                      <a:r>
                        <a:rPr lang="da-DK" sz="2400" dirty="0" err="1"/>
                        <a:t>Outreach</a:t>
                      </a:r>
                      <a:endParaRPr lang="da-DK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64235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D5099D-4ABC-2944-BB9E-9104D50819E7}"/>
              </a:ext>
            </a:extLst>
          </p:cNvPr>
          <p:cNvCxnSpPr>
            <a:cxnSpLocks/>
          </p:cNvCxnSpPr>
          <p:nvPr/>
        </p:nvCxnSpPr>
        <p:spPr>
          <a:xfrm flipH="1">
            <a:off x="7391400" y="1676400"/>
            <a:ext cx="144780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75CFA43-C6F9-7E47-8CD3-22053EBDB9FF}"/>
              </a:ext>
            </a:extLst>
          </p:cNvPr>
          <p:cNvCxnSpPr>
            <a:cxnSpLocks/>
          </p:cNvCxnSpPr>
          <p:nvPr/>
        </p:nvCxnSpPr>
        <p:spPr>
          <a:xfrm flipH="1">
            <a:off x="7391400" y="2059530"/>
            <a:ext cx="144780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D2DF416-02B3-B24B-A770-0ABE05204D39}"/>
              </a:ext>
            </a:extLst>
          </p:cNvPr>
          <p:cNvCxnSpPr>
            <a:cxnSpLocks/>
          </p:cNvCxnSpPr>
          <p:nvPr/>
        </p:nvCxnSpPr>
        <p:spPr>
          <a:xfrm flipH="1">
            <a:off x="7391400" y="2530960"/>
            <a:ext cx="1447800" cy="5953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AED24FD-F04D-4B4B-8A30-8AADAFCD0C1A}"/>
              </a:ext>
            </a:extLst>
          </p:cNvPr>
          <p:cNvCxnSpPr>
            <a:cxnSpLocks/>
          </p:cNvCxnSpPr>
          <p:nvPr/>
        </p:nvCxnSpPr>
        <p:spPr>
          <a:xfrm flipH="1">
            <a:off x="7391400" y="3106830"/>
            <a:ext cx="1447800" cy="1846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EB7D0EC-9D7C-204A-8327-B6CE41FAA0A3}"/>
              </a:ext>
            </a:extLst>
          </p:cNvPr>
          <p:cNvCxnSpPr>
            <a:cxnSpLocks/>
          </p:cNvCxnSpPr>
          <p:nvPr/>
        </p:nvCxnSpPr>
        <p:spPr>
          <a:xfrm flipH="1">
            <a:off x="7391400" y="3357060"/>
            <a:ext cx="1447800" cy="21718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7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FBD66-22B3-944A-8B44-3FFB44CA5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Data policy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0261E9-034C-3444-9385-E87ED755EA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403C61-5C00-B740-8005-1EDCD0CD9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0"/>
            <a:ext cx="1048243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61DF9F-44AE-D74C-B300-569B5CB59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894844"/>
            <a:ext cx="3886200" cy="396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69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8A96F-5CAF-F14A-883A-E85C30DF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More on the </a:t>
            </a:r>
            <a:r>
              <a:rPr lang="da-DK" dirty="0" err="1"/>
              <a:t>technical</a:t>
            </a:r>
            <a:r>
              <a:rPr lang="da-DK" dirty="0"/>
              <a:t> </a:t>
            </a:r>
            <a:r>
              <a:rPr lang="da-DK" dirty="0" err="1"/>
              <a:t>work</a:t>
            </a:r>
            <a:r>
              <a:rPr lang="da-DK" dirty="0"/>
              <a:t> </a:t>
            </a:r>
            <a:r>
              <a:rPr lang="da-DK" dirty="0" err="1"/>
              <a:t>packages</a:t>
            </a:r>
            <a:endParaRPr lang="da-DK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9672371-42CB-344C-B9B3-087AD5490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068128"/>
              </p:ext>
            </p:extLst>
          </p:nvPr>
        </p:nvGraphicFramePr>
        <p:xfrm>
          <a:off x="450076" y="1295400"/>
          <a:ext cx="8236724" cy="46590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3107">
                  <a:extLst>
                    <a:ext uri="{9D8B030D-6E8A-4147-A177-3AD203B41FA5}">
                      <a16:colId xmlns:a16="http://schemas.microsoft.com/office/drawing/2014/main" val="2518305536"/>
                    </a:ext>
                  </a:extLst>
                </a:gridCol>
                <a:gridCol w="5813617">
                  <a:extLst>
                    <a:ext uri="{9D8B030D-6E8A-4147-A177-3AD203B41FA5}">
                      <a16:colId xmlns:a16="http://schemas.microsoft.com/office/drawing/2014/main" val="1086858812"/>
                    </a:ext>
                  </a:extLst>
                </a:gridCol>
              </a:tblGrid>
              <a:tr h="468098">
                <a:tc>
                  <a:txBody>
                    <a:bodyPr/>
                    <a:lstStyle/>
                    <a:p>
                      <a:r>
                        <a:rPr lang="da-DK" sz="2000" dirty="0"/>
                        <a:t>#WP &amp; </a:t>
                      </a:r>
                      <a:r>
                        <a:rPr lang="da-DK" sz="2000" dirty="0" err="1"/>
                        <a:t>title</a:t>
                      </a:r>
                      <a:endParaRPr lang="da-DK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2000" dirty="0" err="1"/>
                        <a:t>Description</a:t>
                      </a:r>
                      <a:endParaRPr lang="da-DK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3738120"/>
                  </a:ext>
                </a:extLst>
              </a:tr>
              <a:tr h="1047750">
                <a:tc>
                  <a:txBody>
                    <a:bodyPr/>
                    <a:lstStyle/>
                    <a:p>
                      <a:r>
                        <a:rPr lang="da-DK" sz="2000" dirty="0"/>
                        <a:t>WP3: Data </a:t>
                      </a:r>
                      <a:r>
                        <a:rPr lang="da-DK" sz="2000" dirty="0" err="1"/>
                        <a:t>catalogue</a:t>
                      </a:r>
                      <a:r>
                        <a:rPr lang="da-DK" sz="2000" dirty="0"/>
                        <a:t> services</a:t>
                      </a:r>
                    </a:p>
                    <a:p>
                      <a:endParaRPr lang="da-DK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2000" dirty="0" err="1"/>
                        <a:t>Harmonizing</a:t>
                      </a:r>
                      <a:r>
                        <a:rPr lang="da-DK" sz="2000" dirty="0"/>
                        <a:t> </a:t>
                      </a:r>
                      <a:r>
                        <a:rPr lang="da-DK" sz="2000" dirty="0" err="1"/>
                        <a:t>NeXus</a:t>
                      </a:r>
                      <a:r>
                        <a:rPr lang="da-DK" sz="2000" dirty="0"/>
                        <a:t> and </a:t>
                      </a:r>
                      <a:r>
                        <a:rPr lang="da-DK" sz="2000" dirty="0" err="1"/>
                        <a:t>meta</a:t>
                      </a:r>
                      <a:r>
                        <a:rPr lang="da-DK" sz="2000" dirty="0"/>
                        <a:t> data definitions </a:t>
                      </a:r>
                      <a:r>
                        <a:rPr lang="da-DK" sz="2000" dirty="0" err="1"/>
                        <a:t>across</a:t>
                      </a:r>
                      <a:r>
                        <a:rPr lang="da-DK" sz="2000" dirty="0"/>
                        <a:t> </a:t>
                      </a:r>
                      <a:r>
                        <a:rPr lang="da-DK" sz="2000" dirty="0" err="1"/>
                        <a:t>p&amp;n</a:t>
                      </a:r>
                      <a:r>
                        <a:rPr lang="da-DK" sz="2000" dirty="0"/>
                        <a:t> </a:t>
                      </a:r>
                      <a:r>
                        <a:rPr lang="da-DK" sz="2000" dirty="0" err="1"/>
                        <a:t>sources</a:t>
                      </a:r>
                      <a:r>
                        <a:rPr lang="da-DK" sz="2000" dirty="0"/>
                        <a:t>. Common API interface.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232094"/>
                  </a:ext>
                </a:extLst>
              </a:tr>
              <a:tr h="1047750">
                <a:tc>
                  <a:txBody>
                    <a:bodyPr/>
                    <a:lstStyle/>
                    <a:p>
                      <a:r>
                        <a:rPr lang="da-DK" sz="2000" dirty="0"/>
                        <a:t>WP4: Data </a:t>
                      </a:r>
                      <a:r>
                        <a:rPr lang="da-DK" sz="2000" dirty="0" err="1"/>
                        <a:t>analysis</a:t>
                      </a:r>
                      <a:r>
                        <a:rPr lang="da-DK" sz="2000" dirty="0"/>
                        <a:t> 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2000" dirty="0" err="1"/>
                        <a:t>Cloud</a:t>
                      </a:r>
                      <a:r>
                        <a:rPr lang="da-DK" sz="2000" dirty="0"/>
                        <a:t> services (</a:t>
                      </a:r>
                      <a:r>
                        <a:rPr lang="da-DK" sz="2000" dirty="0" err="1"/>
                        <a:t>remote</a:t>
                      </a:r>
                      <a:r>
                        <a:rPr lang="da-DK" sz="2000" dirty="0"/>
                        <a:t> desktop and </a:t>
                      </a:r>
                      <a:r>
                        <a:rPr lang="da-DK" sz="2000" dirty="0" err="1"/>
                        <a:t>Jupyter</a:t>
                      </a:r>
                      <a:r>
                        <a:rPr lang="da-DK" sz="2000" dirty="0"/>
                        <a:t>) and </a:t>
                      </a:r>
                      <a:r>
                        <a:rPr lang="da-DK" sz="2000" dirty="0" err="1"/>
                        <a:t>traceability</a:t>
                      </a:r>
                      <a:r>
                        <a:rPr lang="da-DK" sz="2000" dirty="0"/>
                        <a:t> and </a:t>
                      </a:r>
                      <a:r>
                        <a:rPr lang="da-DK" sz="2000" dirty="0" err="1"/>
                        <a:t>reproducibiity</a:t>
                      </a:r>
                      <a:r>
                        <a:rPr lang="da-DK" sz="2000" dirty="0"/>
                        <a:t> </a:t>
                      </a:r>
                      <a:r>
                        <a:rPr lang="da-DK" sz="2000" dirty="0" err="1"/>
                        <a:t>based</a:t>
                      </a:r>
                      <a:r>
                        <a:rPr lang="da-DK" sz="2000" dirty="0"/>
                        <a:t> on </a:t>
                      </a:r>
                      <a:r>
                        <a:rPr lang="da-DK" sz="2000" dirty="0" err="1"/>
                        <a:t>Jupyter</a:t>
                      </a:r>
                      <a:r>
                        <a:rPr lang="da-DK" sz="2000" dirty="0"/>
                        <a:t> and Binder (</a:t>
                      </a:r>
                      <a:r>
                        <a:rPr lang="da-DK" sz="2000" dirty="0" err="1"/>
                        <a:t>see</a:t>
                      </a:r>
                      <a:r>
                        <a:rPr lang="da-DK" sz="2000" dirty="0"/>
                        <a:t> </a:t>
                      </a:r>
                      <a:r>
                        <a:rPr lang="da-DK" sz="2000" dirty="0" err="1"/>
                        <a:t>panosc.eu</a:t>
                      </a:r>
                      <a:r>
                        <a:rPr lang="da-DK" sz="2000" dirty="0"/>
                        <a:t> for </a:t>
                      </a:r>
                      <a:r>
                        <a:rPr lang="da-DK" sz="2000" dirty="0" err="1"/>
                        <a:t>example</a:t>
                      </a:r>
                      <a:r>
                        <a:rPr lang="da-DK" sz="2000" dirty="0"/>
                        <a:t> on COVID-19)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296272"/>
                  </a:ext>
                </a:extLst>
              </a:tr>
              <a:tr h="1047750">
                <a:tc>
                  <a:txBody>
                    <a:bodyPr/>
                    <a:lstStyle/>
                    <a:p>
                      <a:r>
                        <a:rPr lang="da-DK" sz="2000" dirty="0"/>
                        <a:t>WP5: Virtual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2000" dirty="0" err="1"/>
                        <a:t>Harmonize</a:t>
                      </a:r>
                      <a:r>
                        <a:rPr lang="da-DK" sz="2000" dirty="0"/>
                        <a:t> interfaces to simulations and link to data </a:t>
                      </a:r>
                      <a:r>
                        <a:rPr lang="da-DK" sz="2000" dirty="0" err="1"/>
                        <a:t>treatment</a:t>
                      </a:r>
                      <a:r>
                        <a:rPr lang="da-DK" sz="2000" dirty="0"/>
                        <a:t> (</a:t>
                      </a:r>
                      <a:r>
                        <a:rPr lang="da-DK" sz="2000" dirty="0" err="1"/>
                        <a:t>e.g</a:t>
                      </a:r>
                      <a:r>
                        <a:rPr lang="da-DK" sz="2000" dirty="0"/>
                        <a:t>. </a:t>
                      </a:r>
                      <a:r>
                        <a:rPr lang="da-DK" sz="2000" dirty="0" err="1"/>
                        <a:t>McStas</a:t>
                      </a:r>
                      <a:r>
                        <a:rPr lang="da-DK" sz="2000" dirty="0"/>
                        <a:t> and </a:t>
                      </a:r>
                      <a:r>
                        <a:rPr lang="da-DK" sz="2000" dirty="0" err="1"/>
                        <a:t>McXtrace</a:t>
                      </a:r>
                      <a:r>
                        <a:rPr lang="da-DK" sz="2000" dirty="0"/>
                        <a:t>, </a:t>
                      </a:r>
                      <a:r>
                        <a:rPr lang="da-DK" sz="2000" dirty="0" err="1"/>
                        <a:t>simex</a:t>
                      </a:r>
                      <a:r>
                        <a:rPr lang="da-DK" sz="20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402086"/>
                  </a:ext>
                </a:extLst>
              </a:tr>
              <a:tr h="1047750">
                <a:tc>
                  <a:txBody>
                    <a:bodyPr/>
                    <a:lstStyle/>
                    <a:p>
                      <a:r>
                        <a:rPr lang="da-DK" sz="2000" dirty="0"/>
                        <a:t>WP8: </a:t>
                      </a:r>
                      <a:r>
                        <a:rPr lang="da-DK" sz="2000" dirty="0" err="1"/>
                        <a:t>Staff</a:t>
                      </a:r>
                      <a:r>
                        <a:rPr lang="da-DK" sz="2000" dirty="0"/>
                        <a:t> and </a:t>
                      </a:r>
                      <a:r>
                        <a:rPr lang="da-DK" sz="2000" dirty="0" err="1"/>
                        <a:t>user</a:t>
                      </a:r>
                      <a:r>
                        <a:rPr lang="da-DK" sz="2000" dirty="0"/>
                        <a:t> </a:t>
                      </a:r>
                      <a:r>
                        <a:rPr lang="da-DK" sz="2000" dirty="0" err="1"/>
                        <a:t>training</a:t>
                      </a:r>
                      <a:endParaRPr lang="da-DK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2000" dirty="0" err="1"/>
                        <a:t>Staff</a:t>
                      </a:r>
                      <a:r>
                        <a:rPr lang="da-DK" sz="2000" dirty="0"/>
                        <a:t> and </a:t>
                      </a:r>
                      <a:r>
                        <a:rPr lang="da-DK" sz="2000" dirty="0" err="1"/>
                        <a:t>user</a:t>
                      </a:r>
                      <a:r>
                        <a:rPr lang="da-DK" sz="2000" dirty="0"/>
                        <a:t> </a:t>
                      </a:r>
                      <a:r>
                        <a:rPr lang="da-DK" sz="2000" dirty="0" err="1"/>
                        <a:t>training</a:t>
                      </a:r>
                      <a:r>
                        <a:rPr lang="da-DK" sz="2000" dirty="0"/>
                        <a:t> in data </a:t>
                      </a:r>
                      <a:r>
                        <a:rPr lang="da-DK" sz="2000" dirty="0" err="1"/>
                        <a:t>stewardship</a:t>
                      </a:r>
                      <a:r>
                        <a:rPr lang="da-DK" sz="2000" dirty="0"/>
                        <a:t> and </a:t>
                      </a:r>
                      <a:r>
                        <a:rPr lang="da-DK" sz="2000" dirty="0" err="1"/>
                        <a:t>panosc</a:t>
                      </a:r>
                      <a:r>
                        <a:rPr lang="da-DK" sz="2000" dirty="0"/>
                        <a:t> services and </a:t>
                      </a:r>
                      <a:r>
                        <a:rPr lang="da-DK" sz="2000" dirty="0" err="1"/>
                        <a:t>maintenance</a:t>
                      </a:r>
                      <a:r>
                        <a:rPr lang="da-DK" sz="2000" dirty="0"/>
                        <a:t> of </a:t>
                      </a:r>
                      <a:r>
                        <a:rPr lang="da-DK" sz="2000" dirty="0" err="1"/>
                        <a:t>pan-learning.org</a:t>
                      </a:r>
                      <a:endParaRPr lang="da-DK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325172"/>
                  </a:ext>
                </a:extLst>
              </a:tr>
            </a:tbl>
          </a:graphicData>
        </a:graphic>
      </p:graphicFrame>
      <p:pic>
        <p:nvPicPr>
          <p:cNvPr id="4102" name="Picture 6" descr="What is Cytoscape?">
            <a:extLst>
              <a:ext uri="{FF2B5EF4-FFF2-40B4-BE49-F238E27FC236}">
                <a16:creationId xmlns:a16="http://schemas.microsoft.com/office/drawing/2014/main" id="{74B6CC50-CEAE-974A-AC1A-634B939ED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9137" y="2700813"/>
            <a:ext cx="2204829" cy="92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4F84C9-BD5F-544D-A5FD-A80AE8B23F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552" y="1979908"/>
            <a:ext cx="1794000" cy="7240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7A5D21-1B7E-774E-941F-5266B939023E}"/>
              </a:ext>
            </a:extLst>
          </p:cNvPr>
          <p:cNvSpPr txBox="1"/>
          <p:nvPr/>
        </p:nvSpPr>
        <p:spPr>
          <a:xfrm>
            <a:off x="9359899" y="5026428"/>
            <a:ext cx="1910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000" dirty="0" err="1"/>
              <a:t>pan-learning.org</a:t>
            </a:r>
            <a:endParaRPr lang="da-DK" sz="2000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B5F05205-4175-CB44-9CCF-9A5BE6B0D0A1}"/>
              </a:ext>
            </a:extLst>
          </p:cNvPr>
          <p:cNvSpPr/>
          <p:nvPr/>
        </p:nvSpPr>
        <p:spPr>
          <a:xfrm>
            <a:off x="9023504" y="167364"/>
            <a:ext cx="2895600" cy="1468998"/>
          </a:xfrm>
          <a:prstGeom prst="wedgeRoundRectCallout">
            <a:avLst>
              <a:gd name="adj1" fmla="val -75090"/>
              <a:gd name="adj2" fmla="val 88452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da-DK" dirty="0" err="1"/>
              <a:t>Which</a:t>
            </a:r>
            <a:r>
              <a:rPr lang="da-DK" dirty="0"/>
              <a:t> metadata </a:t>
            </a:r>
            <a:r>
              <a:rPr lang="da-DK" dirty="0" err="1"/>
              <a:t>would</a:t>
            </a:r>
            <a:r>
              <a:rPr lang="da-DK" dirty="0"/>
              <a:t>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like</a:t>
            </a:r>
            <a:r>
              <a:rPr lang="da-DK" dirty="0"/>
              <a:t> to </a:t>
            </a:r>
            <a:r>
              <a:rPr lang="da-DK" dirty="0" err="1"/>
              <a:t>search</a:t>
            </a:r>
            <a:r>
              <a:rPr lang="da-DK" dirty="0"/>
              <a:t> for?</a:t>
            </a:r>
          </a:p>
          <a:p>
            <a:pPr marL="342900" indent="-342900">
              <a:buFont typeface="+mj-lt"/>
              <a:buAutoNum type="arabicPeriod"/>
            </a:pPr>
            <a:r>
              <a:rPr lang="da-DK" dirty="0"/>
              <a:t>Do </a:t>
            </a:r>
            <a:r>
              <a:rPr lang="da-DK" dirty="0" err="1"/>
              <a:t>you</a:t>
            </a:r>
            <a:r>
              <a:rPr lang="da-DK" dirty="0"/>
              <a:t> have </a:t>
            </a:r>
            <a:r>
              <a:rPr lang="da-DK" dirty="0" err="1"/>
              <a:t>any</a:t>
            </a:r>
            <a:r>
              <a:rPr lang="da-DK" dirty="0"/>
              <a:t> open data?</a:t>
            </a:r>
          </a:p>
          <a:p>
            <a:endParaRPr lang="da-DK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DD0C23-4C8F-6843-B814-10785B9C0D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728" y="3621818"/>
            <a:ext cx="2145119" cy="62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8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EA063-6FA5-9145-AF39-A37BE82C5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3821AD-5DA9-3A46-9F4A-5F2987E821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60FAA0-C4B6-B349-A3C4-1EAE11988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851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30A7F9C-2C71-1546-BCDA-2451D233F83F}"/>
              </a:ext>
            </a:extLst>
          </p:cNvPr>
          <p:cNvSpPr/>
          <p:nvPr/>
        </p:nvSpPr>
        <p:spPr>
          <a:xfrm rot="1834781">
            <a:off x="8483072" y="1116994"/>
            <a:ext cx="2885322" cy="1143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a-DK" dirty="0"/>
              <a:t>Demonstration of </a:t>
            </a:r>
            <a:r>
              <a:rPr lang="da-DK" dirty="0" err="1"/>
              <a:t>reproducible</a:t>
            </a:r>
            <a:r>
              <a:rPr lang="da-DK" dirty="0"/>
              <a:t> open science</a:t>
            </a:r>
          </a:p>
          <a:p>
            <a:pPr algn="ctr"/>
            <a:r>
              <a:rPr lang="da-DK" dirty="0"/>
              <a:t>(WP4 </a:t>
            </a:r>
            <a:r>
              <a:rPr lang="da-DK" dirty="0" err="1"/>
              <a:t>analysis</a:t>
            </a:r>
            <a:r>
              <a:rPr lang="da-DK" dirty="0"/>
              <a:t> services)</a:t>
            </a:r>
          </a:p>
        </p:txBody>
      </p:sp>
    </p:spTree>
    <p:extLst>
      <p:ext uri="{BB962C8B-B14F-4D97-AF65-F5344CB8AC3E}">
        <p14:creationId xmlns:p14="http://schemas.microsoft.com/office/powerpoint/2010/main" val="2000265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19907-1949-AA4C-B72B-4F79A5AB2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Training (</a:t>
            </a:r>
            <a:r>
              <a:rPr lang="da-DK" dirty="0" err="1"/>
              <a:t>pan-learning.org</a:t>
            </a:r>
            <a:r>
              <a:rPr lang="da-DK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64D7BE-D5D8-7B44-81E6-0DC7C2323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76" y="1181861"/>
            <a:ext cx="5715000" cy="4723897"/>
          </a:xfrm>
          <a:prstGeom prst="rect">
            <a:avLst/>
          </a:prstGeom>
        </p:spPr>
      </p:pic>
      <p:pic>
        <p:nvPicPr>
          <p:cNvPr id="5122" name="Picture 2" descr="https://www.eosc-life.eu/wp-content/themes/eosc-life-v2/assets/images/eosclogo.png">
            <a:extLst>
              <a:ext uri="{FF2B5EF4-FFF2-40B4-BE49-F238E27FC236}">
                <a16:creationId xmlns:a16="http://schemas.microsoft.com/office/drawing/2014/main" id="{D80272D2-4B77-8A4C-8D00-0ED649428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632" y="3124200"/>
            <a:ext cx="1943518" cy="165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1CDBCA-2F8B-E442-B5AE-4949E4D268ED}"/>
              </a:ext>
            </a:extLst>
          </p:cNvPr>
          <p:cNvSpPr txBox="1"/>
          <p:nvPr/>
        </p:nvSpPr>
        <p:spPr>
          <a:xfrm>
            <a:off x="7620000" y="4973243"/>
            <a:ext cx="3961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Training in </a:t>
            </a:r>
            <a:r>
              <a:rPr lang="da-DK" dirty="0" err="1"/>
              <a:t>aspects</a:t>
            </a:r>
            <a:r>
              <a:rPr lang="da-DK" dirty="0"/>
              <a:t> </a:t>
            </a:r>
            <a:r>
              <a:rPr lang="da-DK" dirty="0" err="1"/>
              <a:t>related</a:t>
            </a:r>
            <a:r>
              <a:rPr lang="da-DK" dirty="0"/>
              <a:t> to software </a:t>
            </a:r>
            <a:r>
              <a:rPr lang="da-DK" dirty="0" err="1"/>
              <a:t>development</a:t>
            </a:r>
            <a:r>
              <a:rPr lang="da-DK" dirty="0"/>
              <a:t>, </a:t>
            </a:r>
            <a:r>
              <a:rPr lang="da-DK" dirty="0" err="1"/>
              <a:t>e.g</a:t>
            </a:r>
            <a:r>
              <a:rPr lang="da-DK" dirty="0"/>
              <a:t>. </a:t>
            </a:r>
            <a:r>
              <a:rPr lang="da-DK" dirty="0" err="1"/>
              <a:t>how</a:t>
            </a:r>
            <a:r>
              <a:rPr lang="da-DK" dirty="0"/>
              <a:t> to </a:t>
            </a:r>
            <a:r>
              <a:rPr lang="da-DK" dirty="0" err="1"/>
              <a:t>use</a:t>
            </a:r>
            <a:r>
              <a:rPr lang="da-DK" dirty="0"/>
              <a:t> </a:t>
            </a:r>
            <a:r>
              <a:rPr lang="da-DK" dirty="0" err="1"/>
              <a:t>conda</a:t>
            </a:r>
            <a:endParaRPr lang="da-DK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091786-474A-5446-8EBF-78982C9A584D}"/>
              </a:ext>
            </a:extLst>
          </p:cNvPr>
          <p:cNvSpPr txBox="1"/>
          <p:nvPr/>
        </p:nvSpPr>
        <p:spPr>
          <a:xfrm>
            <a:off x="6934200" y="3088076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Also</a:t>
            </a:r>
            <a:r>
              <a:rPr lang="da-DK" dirty="0"/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21258A-9FA2-B640-813B-056CD74E6181}"/>
              </a:ext>
            </a:extLst>
          </p:cNvPr>
          <p:cNvSpPr txBox="1"/>
          <p:nvPr/>
        </p:nvSpPr>
        <p:spPr>
          <a:xfrm>
            <a:off x="6781800" y="1123617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Training in PaNOSC on </a:t>
            </a:r>
            <a:r>
              <a:rPr lang="da-DK" dirty="0" err="1"/>
              <a:t>how</a:t>
            </a:r>
            <a:r>
              <a:rPr lang="da-DK" dirty="0"/>
              <a:t> to </a:t>
            </a:r>
            <a:r>
              <a:rPr lang="da-DK" dirty="0" err="1"/>
              <a:t>develop</a:t>
            </a:r>
            <a:r>
              <a:rPr lang="da-DK" dirty="0"/>
              <a:t> </a:t>
            </a:r>
            <a:r>
              <a:rPr lang="da-DK" dirty="0" err="1"/>
              <a:t>courses</a:t>
            </a:r>
            <a:r>
              <a:rPr lang="da-DK" dirty="0"/>
              <a:t> / </a:t>
            </a:r>
            <a:r>
              <a:rPr lang="da-DK" dirty="0" err="1"/>
              <a:t>training</a:t>
            </a:r>
            <a:r>
              <a:rPr lang="da-DK" dirty="0"/>
              <a:t> </a:t>
            </a:r>
            <a:r>
              <a:rPr lang="da-DK" dirty="0" err="1"/>
              <a:t>material</a:t>
            </a:r>
            <a:r>
              <a:rPr lang="da-DK" dirty="0"/>
              <a:t> for </a:t>
            </a:r>
            <a:r>
              <a:rPr lang="da-DK" dirty="0" err="1"/>
              <a:t>pan-learning.org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1761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r>
              <a:rPr lang="en-US" dirty="0" err="1"/>
              <a:t>Thomas.Rod@ess.eu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78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PaNOSC KPIs – 2018/2023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altLang="fr-FR"/>
              <a:t>Page </a:t>
            </a:r>
            <a:fld id="{EA3EFBA3-4378-4227-A008-52EC19BBE977}" type="slidenum">
              <a:rPr lang="fr-FR" altLang="fr-FR" smtClean="0"/>
              <a:pPr>
                <a:defRPr/>
              </a:pPr>
              <a:t>16</a:t>
            </a:fld>
            <a:endParaRPr lang="fr-FR" altLang="fr-FR" dirty="0"/>
          </a:p>
        </p:txBody>
      </p:sp>
      <p:graphicFrame>
        <p:nvGraphicFramePr>
          <p:cNvPr id="5" name="Content Placeholder 15"/>
          <p:cNvGraphicFramePr>
            <a:graphicFrameLocks/>
          </p:cNvGraphicFramePr>
          <p:nvPr>
            <p:extLst/>
          </p:nvPr>
        </p:nvGraphicFramePr>
        <p:xfrm>
          <a:off x="824871" y="673463"/>
          <a:ext cx="10583734" cy="413308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921536">
                  <a:extLst>
                    <a:ext uri="{9D8B030D-6E8A-4147-A177-3AD203B41FA5}">
                      <a16:colId xmlns:a16="http://schemas.microsoft.com/office/drawing/2014/main" val="3631395452"/>
                    </a:ext>
                  </a:extLst>
                </a:gridCol>
                <a:gridCol w="1277033">
                  <a:extLst>
                    <a:ext uri="{9D8B030D-6E8A-4147-A177-3AD203B41FA5}">
                      <a16:colId xmlns:a16="http://schemas.microsoft.com/office/drawing/2014/main" val="3784366310"/>
                    </a:ext>
                  </a:extLst>
                </a:gridCol>
                <a:gridCol w="1277033">
                  <a:extLst>
                    <a:ext uri="{9D8B030D-6E8A-4147-A177-3AD203B41FA5}">
                      <a16:colId xmlns:a16="http://schemas.microsoft.com/office/drawing/2014/main" val="83051728"/>
                    </a:ext>
                  </a:extLst>
                </a:gridCol>
                <a:gridCol w="1277033">
                  <a:extLst>
                    <a:ext uri="{9D8B030D-6E8A-4147-A177-3AD203B41FA5}">
                      <a16:colId xmlns:a16="http://schemas.microsoft.com/office/drawing/2014/main" val="1631644506"/>
                    </a:ext>
                  </a:extLst>
                </a:gridCol>
                <a:gridCol w="1277033">
                  <a:extLst>
                    <a:ext uri="{9D8B030D-6E8A-4147-A177-3AD203B41FA5}">
                      <a16:colId xmlns:a16="http://schemas.microsoft.com/office/drawing/2014/main" val="4291135528"/>
                    </a:ext>
                  </a:extLst>
                </a:gridCol>
                <a:gridCol w="1277033">
                  <a:extLst>
                    <a:ext uri="{9D8B030D-6E8A-4147-A177-3AD203B41FA5}">
                      <a16:colId xmlns:a16="http://schemas.microsoft.com/office/drawing/2014/main" val="4118314918"/>
                    </a:ext>
                  </a:extLst>
                </a:gridCol>
                <a:gridCol w="1277033">
                  <a:extLst>
                    <a:ext uri="{9D8B030D-6E8A-4147-A177-3AD203B41FA5}">
                      <a16:colId xmlns:a16="http://schemas.microsoft.com/office/drawing/2014/main" val="975948819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r>
                        <a:rPr lang="en-US" sz="2200" dirty="0"/>
                        <a:t>   </a:t>
                      </a:r>
                    </a:p>
                  </a:txBody>
                  <a:tcPr marL="109728" marR="109728" marT="54864" marB="548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ILL</a:t>
                      </a:r>
                    </a:p>
                  </a:txBody>
                  <a:tcPr marL="109728" marR="109728" marT="54864" marB="548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ESRF</a:t>
                      </a:r>
                    </a:p>
                  </a:txBody>
                  <a:tcPr marL="109728" marR="109728" marT="54864" marB="548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CERIC</a:t>
                      </a:r>
                    </a:p>
                  </a:txBody>
                  <a:tcPr marL="109728" marR="109728" marT="54864" marB="548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XFEL</a:t>
                      </a:r>
                    </a:p>
                  </a:txBody>
                  <a:tcPr marL="109728" marR="109728" marT="54864" marB="548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ELI</a:t>
                      </a:r>
                    </a:p>
                  </a:txBody>
                  <a:tcPr marL="109728" marR="109728" marT="54864" marB="548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ESS</a:t>
                      </a:r>
                    </a:p>
                  </a:txBody>
                  <a:tcPr marL="109728" marR="109728" marT="54864" marB="54864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2282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GB" sz="1700" b="1" dirty="0"/>
                        <a:t>Data/year</a:t>
                      </a:r>
                      <a:r>
                        <a:rPr lang="en-GB" sz="1700" b="1" baseline="0" dirty="0"/>
                        <a:t> 2018</a:t>
                      </a:r>
                      <a:endParaRPr lang="en-GB" sz="1700" b="1" dirty="0"/>
                    </a:p>
                  </a:txBody>
                  <a:tcPr marL="109728" marR="109728" marT="54864" marB="54864" anchor="ctr"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700" b="1" dirty="0"/>
                        <a:t>0.2 PB</a:t>
                      </a:r>
                    </a:p>
                  </a:txBody>
                  <a:tcPr marL="109728" marR="109728" marT="54864" marB="54864" anchor="ctr"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700" b="1" dirty="0"/>
                        <a:t>8 PB</a:t>
                      </a:r>
                    </a:p>
                  </a:txBody>
                  <a:tcPr marL="109728" marR="109728" marT="54864" marB="54864" anchor="ctr"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700" b="1" dirty="0"/>
                        <a:t>1 PB</a:t>
                      </a:r>
                    </a:p>
                  </a:txBody>
                  <a:tcPr marL="109728" marR="109728" marT="54864" marB="54864" anchor="ctr"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700" b="1" dirty="0"/>
                        <a:t>3PB</a:t>
                      </a:r>
                    </a:p>
                  </a:txBody>
                  <a:tcPr marL="109728" marR="109728" marT="54864" marB="54864" anchor="ctr"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700" b="1" dirty="0"/>
                        <a:t>&lt; 1 PB</a:t>
                      </a:r>
                    </a:p>
                  </a:txBody>
                  <a:tcPr marL="109728" marR="109728" marT="54864" marB="54864" anchor="ctr"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700" b="1" dirty="0"/>
                        <a:t>0</a:t>
                      </a:r>
                    </a:p>
                  </a:txBody>
                  <a:tcPr marL="109728" marR="109728" marT="54864" marB="54864" anchor="ctr"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81768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GB" sz="1700" b="1" dirty="0"/>
                        <a:t>Data/year</a:t>
                      </a:r>
                      <a:r>
                        <a:rPr lang="en-GB" sz="1700" b="1" baseline="0" dirty="0"/>
                        <a:t> 2023</a:t>
                      </a:r>
                      <a:endParaRPr lang="en-GB" sz="1700" b="1" dirty="0"/>
                    </a:p>
                  </a:txBody>
                  <a:tcPr marL="109728" marR="109728" marT="54864" marB="5486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700" b="1" dirty="0">
                          <a:solidFill>
                            <a:srgbClr val="FF0000"/>
                          </a:solidFill>
                        </a:rPr>
                        <a:t>0.6 PB</a:t>
                      </a:r>
                    </a:p>
                  </a:txBody>
                  <a:tcPr marL="109728" marR="109728" marT="54864" marB="5486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700" b="1" dirty="0">
                          <a:solidFill>
                            <a:srgbClr val="FF0000"/>
                          </a:solidFill>
                        </a:rPr>
                        <a:t>50 PB</a:t>
                      </a:r>
                    </a:p>
                  </a:txBody>
                  <a:tcPr marL="109728" marR="109728" marT="54864" marB="5486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700" b="1" dirty="0">
                          <a:solidFill>
                            <a:srgbClr val="FF0000"/>
                          </a:solidFill>
                        </a:rPr>
                        <a:t>15 PB</a:t>
                      </a:r>
                    </a:p>
                  </a:txBody>
                  <a:tcPr marL="109728" marR="109728" marT="54864" marB="5486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700" b="1" dirty="0">
                          <a:solidFill>
                            <a:srgbClr val="FF0000"/>
                          </a:solidFill>
                        </a:rPr>
                        <a:t>100 PB</a:t>
                      </a:r>
                    </a:p>
                  </a:txBody>
                  <a:tcPr marL="109728" marR="109728" marT="54864" marB="5486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700" b="1" dirty="0">
                          <a:solidFill>
                            <a:srgbClr val="FF0000"/>
                          </a:solidFill>
                        </a:rPr>
                        <a:t>10 PB</a:t>
                      </a:r>
                    </a:p>
                  </a:txBody>
                  <a:tcPr marL="109728" marR="109728" marT="54864" marB="5486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700" b="1" dirty="0">
                          <a:solidFill>
                            <a:srgbClr val="FF0000"/>
                          </a:solidFill>
                        </a:rPr>
                        <a:t>&lt;</a:t>
                      </a:r>
                      <a:r>
                        <a:rPr lang="en-GB" sz="1700" b="1" baseline="0" dirty="0">
                          <a:solidFill>
                            <a:srgbClr val="FF0000"/>
                          </a:solidFill>
                        </a:rPr>
                        <a:t> 1 PB</a:t>
                      </a:r>
                      <a:endParaRPr lang="en-GB" sz="1700" b="1" dirty="0">
                        <a:solidFill>
                          <a:srgbClr val="FF0000"/>
                        </a:solidFill>
                      </a:endParaRPr>
                    </a:p>
                  </a:txBody>
                  <a:tcPr marL="109728" marR="109728" marT="54864" marB="5486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0025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GB" sz="1700" b="1" dirty="0"/>
                        <a:t>Data Policy 2018</a:t>
                      </a:r>
                    </a:p>
                  </a:txBody>
                  <a:tcPr marL="109728" marR="109728" marT="54864" marB="5486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700" b="1" dirty="0"/>
                        <a:t>2011</a:t>
                      </a:r>
                    </a:p>
                  </a:txBody>
                  <a:tcPr marL="109728" marR="109728" marT="54864" marB="5486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700" b="1" dirty="0"/>
                        <a:t>2016</a:t>
                      </a:r>
                    </a:p>
                  </a:txBody>
                  <a:tcPr marL="109728" marR="109728" marT="54864" marB="5486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700" b="1" dirty="0"/>
                        <a:t>2014</a:t>
                      </a:r>
                      <a:r>
                        <a:rPr lang="en-US" sz="1700" b="0" dirty="0"/>
                        <a:t>(3/8)</a:t>
                      </a:r>
                    </a:p>
                  </a:txBody>
                  <a:tcPr marL="109728" marR="109728" marT="54864" marB="5486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700" b="1" dirty="0"/>
                        <a:t>2017</a:t>
                      </a:r>
                    </a:p>
                  </a:txBody>
                  <a:tcPr marL="109728" marR="109728" marT="54864" marB="5486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700" b="1" dirty="0"/>
                        <a:t>in </a:t>
                      </a:r>
                      <a:r>
                        <a:rPr lang="en-GB" sz="1700" b="1" dirty="0" err="1"/>
                        <a:t>prog</a:t>
                      </a:r>
                      <a:endParaRPr lang="en-GB" sz="1700" b="1" dirty="0"/>
                    </a:p>
                  </a:txBody>
                  <a:tcPr marL="109728" marR="109728" marT="54864" marB="5486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700" b="1" dirty="0"/>
                        <a:t>2017</a:t>
                      </a:r>
                    </a:p>
                  </a:txBody>
                  <a:tcPr marL="109728" marR="109728" marT="54864" marB="5486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348699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GB" sz="1700" b="1" dirty="0"/>
                        <a:t>Data Policy 2023</a:t>
                      </a:r>
                    </a:p>
                  </a:txBody>
                  <a:tcPr marL="109728" marR="109728" marT="54864" marB="5486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700" b="1" dirty="0"/>
                        <a:t>2011</a:t>
                      </a:r>
                    </a:p>
                  </a:txBody>
                  <a:tcPr marL="109728" marR="109728" marT="54864" marB="5486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700" b="1" dirty="0"/>
                        <a:t>2016</a:t>
                      </a:r>
                    </a:p>
                  </a:txBody>
                  <a:tcPr marL="109728" marR="109728" marT="54864" marB="5486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700" b="1" dirty="0">
                          <a:solidFill>
                            <a:srgbClr val="FF0000"/>
                          </a:solidFill>
                        </a:rPr>
                        <a:t>2019</a:t>
                      </a:r>
                    </a:p>
                  </a:txBody>
                  <a:tcPr marL="109728" marR="109728" marT="54864" marB="5486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700" b="1" dirty="0"/>
                        <a:t>2017</a:t>
                      </a:r>
                    </a:p>
                  </a:txBody>
                  <a:tcPr marL="109728" marR="109728" marT="54864" marB="5486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700" b="1" dirty="0">
                          <a:solidFill>
                            <a:srgbClr val="FF0000"/>
                          </a:solidFill>
                        </a:rPr>
                        <a:t>2019</a:t>
                      </a:r>
                    </a:p>
                  </a:txBody>
                  <a:tcPr marL="109728" marR="109728" marT="54864" marB="5486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700" b="1" dirty="0"/>
                        <a:t>2017</a:t>
                      </a:r>
                    </a:p>
                  </a:txBody>
                  <a:tcPr marL="109728" marR="109728" marT="54864" marB="5486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5750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GB" sz="1700" b="1" dirty="0"/>
                        <a:t>Metadata catalogue 2018</a:t>
                      </a:r>
                    </a:p>
                  </a:txBody>
                  <a:tcPr marL="109728" marR="109728" marT="54864" marB="5486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700" b="1" dirty="0"/>
                        <a:t>Local</a:t>
                      </a:r>
                    </a:p>
                  </a:txBody>
                  <a:tcPr marL="109728" marR="109728" marT="54864" marB="5486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700" b="1" dirty="0" err="1"/>
                        <a:t>Icat</a:t>
                      </a:r>
                      <a:endParaRPr lang="en-GB" sz="1700" b="1" dirty="0"/>
                    </a:p>
                  </a:txBody>
                  <a:tcPr marL="109728" marR="109728" marT="54864" marB="5486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700" b="1" dirty="0"/>
                        <a:t>Local</a:t>
                      </a:r>
                    </a:p>
                  </a:txBody>
                  <a:tcPr marL="109728" marR="109728" marT="54864" marB="5486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700" b="1" dirty="0" err="1"/>
                        <a:t>myMdC</a:t>
                      </a:r>
                      <a:endParaRPr lang="en-GB" sz="1700" b="1" dirty="0"/>
                    </a:p>
                  </a:txBody>
                  <a:tcPr marL="109728" marR="109728" marT="54864" marB="5486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700" b="1" dirty="0"/>
                        <a:t>No</a:t>
                      </a:r>
                    </a:p>
                  </a:txBody>
                  <a:tcPr marL="109728" marR="109728" marT="54864" marB="5486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700" b="1" dirty="0" err="1"/>
                        <a:t>SciCat</a:t>
                      </a:r>
                      <a:endParaRPr lang="en-GB" sz="1700" b="1" dirty="0"/>
                    </a:p>
                  </a:txBody>
                  <a:tcPr marL="109728" marR="109728" marT="54864" marB="5486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9152476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GB" sz="1700" b="1" dirty="0"/>
                        <a:t>Metadata</a:t>
                      </a:r>
                      <a:r>
                        <a:rPr lang="en-GB" sz="1700" b="1" baseline="0" dirty="0"/>
                        <a:t> catalogue 2023</a:t>
                      </a:r>
                      <a:endParaRPr lang="en-GB" sz="1700" b="1" dirty="0"/>
                    </a:p>
                  </a:txBody>
                  <a:tcPr marL="109728" marR="109728" marT="54864" marB="5486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700" b="1" dirty="0"/>
                        <a:t>Local</a:t>
                      </a:r>
                    </a:p>
                  </a:txBody>
                  <a:tcPr marL="109728" marR="109728" marT="54864" marB="5486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700" b="1" dirty="0" err="1"/>
                        <a:t>Icat</a:t>
                      </a:r>
                      <a:endParaRPr lang="en-GB" sz="1700" b="1" dirty="0"/>
                    </a:p>
                  </a:txBody>
                  <a:tcPr marL="109728" marR="109728" marT="54864" marB="5486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700" b="1" dirty="0" err="1">
                          <a:solidFill>
                            <a:srgbClr val="FF0000"/>
                          </a:solidFill>
                        </a:rPr>
                        <a:t>Icat</a:t>
                      </a:r>
                      <a:endParaRPr lang="en-GB" sz="1700" b="1" dirty="0">
                        <a:solidFill>
                          <a:srgbClr val="FF0000"/>
                        </a:solidFill>
                      </a:endParaRPr>
                    </a:p>
                  </a:txBody>
                  <a:tcPr marL="109728" marR="109728" marT="54864" marB="5486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700" b="1" dirty="0" err="1">
                          <a:solidFill>
                            <a:schemeClr val="tx1"/>
                          </a:solidFill>
                        </a:rPr>
                        <a:t>myMdC</a:t>
                      </a:r>
                      <a:endParaRPr lang="en-GB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109728" marR="109728" marT="54864" marB="5486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700" b="1" dirty="0">
                          <a:solidFill>
                            <a:srgbClr val="FF0000"/>
                          </a:solidFill>
                        </a:rPr>
                        <a:t>[TBD]</a:t>
                      </a:r>
                    </a:p>
                  </a:txBody>
                  <a:tcPr marL="109728" marR="109728" marT="54864" marB="5486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700" b="1" dirty="0" err="1"/>
                        <a:t>SciCat</a:t>
                      </a:r>
                      <a:endParaRPr lang="en-GB" sz="1700" b="1" dirty="0"/>
                    </a:p>
                  </a:txBody>
                  <a:tcPr marL="109728" marR="109728" marT="54864" marB="5486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90797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GB" sz="1700" b="1" dirty="0"/>
                        <a:t>Metadata definition</a:t>
                      </a:r>
                      <a:r>
                        <a:rPr lang="en-GB" sz="1700" b="1" baseline="0" dirty="0"/>
                        <a:t> 2018</a:t>
                      </a:r>
                      <a:endParaRPr lang="en-GB" sz="1700" b="1" dirty="0"/>
                    </a:p>
                  </a:txBody>
                  <a:tcPr marL="109728" marR="109728" marT="54864" marB="5486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700" b="1" dirty="0"/>
                        <a:t>Nexus</a:t>
                      </a:r>
                    </a:p>
                  </a:txBody>
                  <a:tcPr marL="109728" marR="109728" marT="54864" marB="5486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700" b="1" dirty="0"/>
                        <a:t>Nexus</a:t>
                      </a:r>
                    </a:p>
                  </a:txBody>
                  <a:tcPr marL="109728" marR="109728" marT="54864" marB="5486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700" b="1" dirty="0"/>
                        <a:t>custom</a:t>
                      </a:r>
                    </a:p>
                  </a:txBody>
                  <a:tcPr marL="109728" marR="109728" marT="54864" marB="5486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700" b="1" dirty="0" err="1"/>
                        <a:t>myMdC</a:t>
                      </a:r>
                      <a:endParaRPr lang="en-GB" sz="1700" b="1" dirty="0"/>
                    </a:p>
                  </a:txBody>
                  <a:tcPr marL="109728" marR="109728" marT="54864" marB="5486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700" b="1" dirty="0"/>
                        <a:t>?</a:t>
                      </a:r>
                    </a:p>
                  </a:txBody>
                  <a:tcPr marL="109728" marR="109728" marT="54864" marB="5486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700" b="1" dirty="0"/>
                        <a:t>Nexus</a:t>
                      </a:r>
                    </a:p>
                  </a:txBody>
                  <a:tcPr marL="109728" marR="109728" marT="54864" marB="5486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1003142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GB" sz="1700" b="1" dirty="0"/>
                        <a:t>Metadata</a:t>
                      </a:r>
                      <a:r>
                        <a:rPr lang="en-GB" sz="1700" b="1" baseline="0" dirty="0"/>
                        <a:t> definition 2023</a:t>
                      </a:r>
                      <a:endParaRPr lang="en-GB" sz="1700" b="1" dirty="0"/>
                    </a:p>
                  </a:txBody>
                  <a:tcPr marL="109728" marR="109728" marT="54864" marB="5486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700" b="1" dirty="0"/>
                        <a:t>Nexus</a:t>
                      </a:r>
                    </a:p>
                  </a:txBody>
                  <a:tcPr marL="109728" marR="109728" marT="54864" marB="5486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700" b="1" dirty="0"/>
                        <a:t>Nexus</a:t>
                      </a:r>
                    </a:p>
                  </a:txBody>
                  <a:tcPr marL="109728" marR="109728" marT="54864" marB="5486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700" b="1" dirty="0">
                          <a:solidFill>
                            <a:srgbClr val="FF0000"/>
                          </a:solidFill>
                        </a:rPr>
                        <a:t>Nexus</a:t>
                      </a:r>
                    </a:p>
                  </a:txBody>
                  <a:tcPr marL="109728" marR="109728" marT="54864" marB="5486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700" b="1" dirty="0">
                          <a:solidFill>
                            <a:srgbClr val="FF0000"/>
                          </a:solidFill>
                        </a:rPr>
                        <a:t>Nexus</a:t>
                      </a:r>
                    </a:p>
                  </a:txBody>
                  <a:tcPr marL="109728" marR="109728" marT="54864" marB="5486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700" b="1" dirty="0">
                          <a:solidFill>
                            <a:srgbClr val="FF0000"/>
                          </a:solidFill>
                        </a:rPr>
                        <a:t>[Nexus]</a:t>
                      </a:r>
                    </a:p>
                  </a:txBody>
                  <a:tcPr marL="109728" marR="109728" marT="54864" marB="5486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700" b="1" dirty="0"/>
                        <a:t>Nexus</a:t>
                      </a:r>
                    </a:p>
                  </a:txBody>
                  <a:tcPr marL="109728" marR="109728" marT="54864" marB="5486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62636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GB" sz="1700" b="1" dirty="0"/>
                        <a:t>DOI 2018</a:t>
                      </a:r>
                    </a:p>
                  </a:txBody>
                  <a:tcPr marL="109728" marR="109728" marT="54864" marB="5486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700" b="1" dirty="0"/>
                        <a:t>yes</a:t>
                      </a:r>
                    </a:p>
                  </a:txBody>
                  <a:tcPr marL="109728" marR="109728" marT="54864" marB="5486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700" b="1" dirty="0"/>
                        <a:t>yes</a:t>
                      </a:r>
                    </a:p>
                  </a:txBody>
                  <a:tcPr marL="109728" marR="109728" marT="54864" marB="5486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700" b="1" dirty="0"/>
                        <a:t>no</a:t>
                      </a:r>
                    </a:p>
                  </a:txBody>
                  <a:tcPr marL="109728" marR="109728" marT="54864" marB="5486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700" b="1" dirty="0"/>
                        <a:t>yes</a:t>
                      </a:r>
                    </a:p>
                  </a:txBody>
                  <a:tcPr marL="109728" marR="109728" marT="54864" marB="5486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700" b="1" dirty="0"/>
                        <a:t>no</a:t>
                      </a:r>
                    </a:p>
                  </a:txBody>
                  <a:tcPr marL="109728" marR="109728" marT="54864" marB="5486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700" b="1" dirty="0"/>
                        <a:t>yes</a:t>
                      </a:r>
                    </a:p>
                  </a:txBody>
                  <a:tcPr marL="109728" marR="109728" marT="54864" marB="5486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556471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GB" sz="1700" b="1" dirty="0"/>
                        <a:t>DOI 2023</a:t>
                      </a:r>
                    </a:p>
                  </a:txBody>
                  <a:tcPr marL="109728" marR="109728" marT="54864" marB="5486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700" b="1" dirty="0"/>
                        <a:t>yes</a:t>
                      </a:r>
                    </a:p>
                  </a:txBody>
                  <a:tcPr marL="109728" marR="109728" marT="54864" marB="5486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700" b="1" dirty="0"/>
                        <a:t>yes</a:t>
                      </a:r>
                    </a:p>
                  </a:txBody>
                  <a:tcPr marL="109728" marR="109728" marT="54864" marB="5486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700" b="1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 marL="109728" marR="109728" marT="54864" marB="5486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700" b="1" dirty="0"/>
                        <a:t>yes</a:t>
                      </a:r>
                    </a:p>
                  </a:txBody>
                  <a:tcPr marL="109728" marR="109728" marT="54864" marB="5486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700" b="1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 marL="109728" marR="109728" marT="54864" marB="5486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700" b="1" dirty="0"/>
                        <a:t>yes</a:t>
                      </a:r>
                    </a:p>
                  </a:txBody>
                  <a:tcPr marL="109728" marR="109728" marT="54864" marB="5486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516779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314" y="4796280"/>
            <a:ext cx="2765107" cy="184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4815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PaNOSC KPIs – 2018/2023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altLang="fr-FR"/>
              <a:t>Page </a:t>
            </a:r>
            <a:fld id="{EA3EFBA3-4378-4227-A008-52EC19BBE977}" type="slidenum">
              <a:rPr lang="fr-FR" altLang="fr-FR" smtClean="0"/>
              <a:pPr>
                <a:defRPr/>
              </a:pPr>
              <a:t>17</a:t>
            </a:fld>
            <a:endParaRPr lang="fr-FR" altLang="fr-FR" dirty="0"/>
          </a:p>
        </p:txBody>
      </p:sp>
      <p:graphicFrame>
        <p:nvGraphicFramePr>
          <p:cNvPr id="5" name="Content Placeholder 15"/>
          <p:cNvGraphicFramePr>
            <a:graphicFrameLocks/>
          </p:cNvGraphicFramePr>
          <p:nvPr>
            <p:extLst/>
          </p:nvPr>
        </p:nvGraphicFramePr>
        <p:xfrm>
          <a:off x="824870" y="750302"/>
          <a:ext cx="10369296" cy="339547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92432">
                  <a:extLst>
                    <a:ext uri="{9D8B030D-6E8A-4147-A177-3AD203B41FA5}">
                      <a16:colId xmlns:a16="http://schemas.microsoft.com/office/drawing/2014/main" val="3631395452"/>
                    </a:ext>
                  </a:extLst>
                </a:gridCol>
                <a:gridCol w="1036915">
                  <a:extLst>
                    <a:ext uri="{9D8B030D-6E8A-4147-A177-3AD203B41FA5}">
                      <a16:colId xmlns:a16="http://schemas.microsoft.com/office/drawing/2014/main" val="3784366310"/>
                    </a:ext>
                  </a:extLst>
                </a:gridCol>
                <a:gridCol w="1528999">
                  <a:extLst>
                    <a:ext uri="{9D8B030D-6E8A-4147-A177-3AD203B41FA5}">
                      <a16:colId xmlns:a16="http://schemas.microsoft.com/office/drawing/2014/main" val="83051728"/>
                    </a:ext>
                  </a:extLst>
                </a:gridCol>
                <a:gridCol w="1236108">
                  <a:extLst>
                    <a:ext uri="{9D8B030D-6E8A-4147-A177-3AD203B41FA5}">
                      <a16:colId xmlns:a16="http://schemas.microsoft.com/office/drawing/2014/main" val="1631644506"/>
                    </a:ext>
                  </a:extLst>
                </a:gridCol>
                <a:gridCol w="1502772">
                  <a:extLst>
                    <a:ext uri="{9D8B030D-6E8A-4147-A177-3AD203B41FA5}">
                      <a16:colId xmlns:a16="http://schemas.microsoft.com/office/drawing/2014/main" val="4291135528"/>
                    </a:ext>
                  </a:extLst>
                </a:gridCol>
                <a:gridCol w="1089516">
                  <a:extLst>
                    <a:ext uri="{9D8B030D-6E8A-4147-A177-3AD203B41FA5}">
                      <a16:colId xmlns:a16="http://schemas.microsoft.com/office/drawing/2014/main" val="4118314918"/>
                    </a:ext>
                  </a:extLst>
                </a:gridCol>
                <a:gridCol w="1382554">
                  <a:extLst>
                    <a:ext uri="{9D8B030D-6E8A-4147-A177-3AD203B41FA5}">
                      <a16:colId xmlns:a16="http://schemas.microsoft.com/office/drawing/2014/main" val="975948819"/>
                    </a:ext>
                  </a:extLst>
                </a:gridCol>
              </a:tblGrid>
              <a:tr h="438912">
                <a:tc>
                  <a:txBody>
                    <a:bodyPr/>
                    <a:lstStyle/>
                    <a:p>
                      <a:r>
                        <a:rPr lang="en-US" sz="2200" dirty="0"/>
                        <a:t>   </a:t>
                      </a:r>
                    </a:p>
                  </a:txBody>
                  <a:tcPr marL="109728" marR="109728" marT="54864" marB="548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ILL</a:t>
                      </a:r>
                    </a:p>
                  </a:txBody>
                  <a:tcPr marL="109728" marR="109728" marT="54864" marB="548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ESRF</a:t>
                      </a:r>
                    </a:p>
                  </a:txBody>
                  <a:tcPr marL="109728" marR="109728" marT="54864" marB="548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CERIC</a:t>
                      </a:r>
                    </a:p>
                  </a:txBody>
                  <a:tcPr marL="109728" marR="109728" marT="54864" marB="548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XFEL</a:t>
                      </a:r>
                    </a:p>
                  </a:txBody>
                  <a:tcPr marL="109728" marR="109728" marT="54864" marB="548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ELI</a:t>
                      </a:r>
                    </a:p>
                  </a:txBody>
                  <a:tcPr marL="109728" marR="109728" marT="54864" marB="54864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ESS</a:t>
                      </a:r>
                    </a:p>
                  </a:txBody>
                  <a:tcPr marL="109728" marR="109728" marT="54864" marB="54864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2282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GB" sz="1700" b="1" dirty="0"/>
                        <a:t>Open Data 2018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/>
                        <a:t>Yes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/>
                        <a:t>Yes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/>
                        <a:t>No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/>
                        <a:t>Yes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/>
                        <a:t>No</a:t>
                      </a:r>
                    </a:p>
                  </a:txBody>
                  <a:tcPr marL="109728" marR="109728" marT="54864" marB="548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/>
                        <a:t>No</a:t>
                      </a:r>
                    </a:p>
                  </a:txBody>
                  <a:tcPr marL="109728" marR="109728" marT="54864" marB="54864" anchor="ctr"/>
                </a:tc>
                <a:extLst>
                  <a:ext uri="{0D108BD9-81ED-4DB2-BD59-A6C34878D82A}">
                    <a16:rowId xmlns:a16="http://schemas.microsoft.com/office/drawing/2014/main" val="323864056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GB" sz="1700" b="1" dirty="0"/>
                        <a:t>Open Data 2023</a:t>
                      </a:r>
                    </a:p>
                  </a:txBody>
                  <a:tcPr marL="109728" marR="109728" marT="54864" marB="5486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/>
                        <a:t>Yes</a:t>
                      </a:r>
                    </a:p>
                  </a:txBody>
                  <a:tcPr marL="109728" marR="109728" marT="54864" marB="5486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/>
                        <a:t>Yes</a:t>
                      </a:r>
                    </a:p>
                  </a:txBody>
                  <a:tcPr marL="109728" marR="109728" marT="54864" marB="5486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 marL="109728" marR="109728" marT="54864" marB="5486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/>
                        <a:t>Yes</a:t>
                      </a:r>
                    </a:p>
                  </a:txBody>
                  <a:tcPr marL="109728" marR="109728" marT="54864" marB="5486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 marL="109728" marR="109728" marT="54864" marB="5486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/>
                        <a:t>Yes</a:t>
                      </a:r>
                    </a:p>
                  </a:txBody>
                  <a:tcPr marL="109728" marR="109728" marT="54864" marB="5486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68379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GB" sz="1700" b="1" dirty="0"/>
                        <a:t>Data Services 2018</a:t>
                      </a:r>
                    </a:p>
                  </a:txBody>
                  <a:tcPr marL="109728" marR="109728" marT="54864" marB="5486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/>
                        <a:t>Pilot</a:t>
                      </a:r>
                    </a:p>
                  </a:txBody>
                  <a:tcPr marL="109728" marR="109728" marT="54864" marB="5486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/>
                        <a:t>In progress</a:t>
                      </a:r>
                    </a:p>
                  </a:txBody>
                  <a:tcPr marL="109728" marR="109728" marT="54864" marB="5486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/>
                        <a:t>Remote</a:t>
                      </a:r>
                    </a:p>
                  </a:txBody>
                  <a:tcPr marL="109728" marR="109728" marT="54864" marB="5486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/>
                        <a:t>In progress</a:t>
                      </a:r>
                    </a:p>
                  </a:txBody>
                  <a:tcPr marL="109728" marR="109728" marT="54864" marB="5486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/>
                        <a:t>?</a:t>
                      </a:r>
                    </a:p>
                  </a:txBody>
                  <a:tcPr marL="109728" marR="109728" marT="54864" marB="5486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/>
                        <a:t>In progress</a:t>
                      </a:r>
                    </a:p>
                  </a:txBody>
                  <a:tcPr marL="109728" marR="109728" marT="54864" marB="54864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2680094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GB" sz="1700" b="1" dirty="0"/>
                        <a:t>Data Services</a:t>
                      </a:r>
                      <a:r>
                        <a:rPr lang="en-GB" sz="1700" b="1" baseline="0" dirty="0"/>
                        <a:t> 2023</a:t>
                      </a:r>
                      <a:endParaRPr lang="en-GB" sz="1700" b="1" dirty="0"/>
                    </a:p>
                  </a:txBody>
                  <a:tcPr marL="109728" marR="109728" marT="54864" marB="5486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rgbClr val="FF0000"/>
                          </a:solidFill>
                        </a:rPr>
                        <a:t>Prod</a:t>
                      </a:r>
                    </a:p>
                  </a:txBody>
                  <a:tcPr marL="109728" marR="109728" marT="54864" marB="5486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rgbClr val="FF0000"/>
                          </a:solidFill>
                        </a:rPr>
                        <a:t>Prod</a:t>
                      </a:r>
                    </a:p>
                  </a:txBody>
                  <a:tcPr marL="109728" marR="109728" marT="54864" marB="5486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rgbClr val="FF0000"/>
                          </a:solidFill>
                        </a:rPr>
                        <a:t>Prod</a:t>
                      </a:r>
                    </a:p>
                  </a:txBody>
                  <a:tcPr marL="109728" marR="109728" marT="54864" marB="5486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rgbClr val="FF0000"/>
                          </a:solidFill>
                        </a:rPr>
                        <a:t>Prod</a:t>
                      </a:r>
                    </a:p>
                  </a:txBody>
                  <a:tcPr marL="109728" marR="109728" marT="54864" marB="5486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rgbClr val="FF0000"/>
                          </a:solidFill>
                        </a:rPr>
                        <a:t>Prod</a:t>
                      </a:r>
                    </a:p>
                  </a:txBody>
                  <a:tcPr marL="109728" marR="109728" marT="54864" marB="5486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b="1" dirty="0">
                          <a:solidFill>
                            <a:srgbClr val="FF0000"/>
                          </a:solidFill>
                        </a:rPr>
                        <a:t>Prod</a:t>
                      </a:r>
                    </a:p>
                  </a:txBody>
                  <a:tcPr marL="109728" marR="109728" marT="54864" marB="54864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14587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700" b="1" dirty="0"/>
                        <a:t>Common data API 2018</a:t>
                      </a:r>
                    </a:p>
                  </a:txBody>
                  <a:tcPr marL="109728" marR="109728" marT="54864" marB="5486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/>
                        <a:t>No</a:t>
                      </a:r>
                    </a:p>
                  </a:txBody>
                  <a:tcPr marL="109728" marR="109728" marT="54864" marB="5486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/>
                        <a:t>No</a:t>
                      </a:r>
                    </a:p>
                  </a:txBody>
                  <a:tcPr marL="109728" marR="109728" marT="54864" marB="5486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/>
                        <a:t>No</a:t>
                      </a:r>
                    </a:p>
                  </a:txBody>
                  <a:tcPr marL="109728" marR="109728" marT="54864" marB="5486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/>
                        <a:t>No</a:t>
                      </a:r>
                    </a:p>
                  </a:txBody>
                  <a:tcPr marL="109728" marR="109728" marT="54864" marB="5486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/>
                        <a:t>No</a:t>
                      </a:r>
                    </a:p>
                  </a:txBody>
                  <a:tcPr marL="109728" marR="109728" marT="54864" marB="5486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/>
                        <a:t>No </a:t>
                      </a:r>
                    </a:p>
                  </a:txBody>
                  <a:tcPr marL="109728" marR="109728" marT="54864" marB="5486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5001000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700" b="1" dirty="0"/>
                        <a:t>Common</a:t>
                      </a:r>
                      <a:r>
                        <a:rPr lang="en-US" sz="1700" b="1" baseline="0" dirty="0"/>
                        <a:t> data API 2023</a:t>
                      </a:r>
                      <a:endParaRPr lang="en-US" sz="1700" b="1" dirty="0"/>
                    </a:p>
                  </a:txBody>
                  <a:tcPr marL="109728" marR="109728" marT="54864" marB="5486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 marL="109728" marR="109728" marT="54864" marB="5486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 marL="109728" marR="109728" marT="54864" marB="5486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 marL="109728" marR="109728" marT="54864" marB="5486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 marL="109728" marR="109728" marT="54864" marB="5486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 marL="109728" marR="109728" marT="54864" marB="5486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 marL="109728" marR="109728" marT="54864" marB="5486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10628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700" b="1" dirty="0"/>
                        <a:t>User</a:t>
                      </a:r>
                      <a:r>
                        <a:rPr lang="en-US" sz="1700" b="1" baseline="0" dirty="0"/>
                        <a:t> training 2018</a:t>
                      </a:r>
                      <a:endParaRPr lang="en-US" sz="1700" b="1" dirty="0"/>
                    </a:p>
                  </a:txBody>
                  <a:tcPr marL="109728" marR="109728" marT="54864" marB="5486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/>
                        <a:t>No</a:t>
                      </a:r>
                    </a:p>
                  </a:txBody>
                  <a:tcPr marL="109728" marR="109728" marT="54864" marB="5486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/>
                        <a:t>No</a:t>
                      </a:r>
                    </a:p>
                  </a:txBody>
                  <a:tcPr marL="109728" marR="109728" marT="54864" marB="5486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/>
                        <a:t>No</a:t>
                      </a:r>
                    </a:p>
                  </a:txBody>
                  <a:tcPr marL="109728" marR="109728" marT="54864" marB="5486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/>
                        <a:t>No</a:t>
                      </a:r>
                    </a:p>
                  </a:txBody>
                  <a:tcPr marL="109728" marR="109728" marT="54864" marB="5486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/>
                        <a:t>No</a:t>
                      </a:r>
                    </a:p>
                  </a:txBody>
                  <a:tcPr marL="109728" marR="109728" marT="54864" marB="5486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/>
                        <a:t>No</a:t>
                      </a:r>
                    </a:p>
                  </a:txBody>
                  <a:tcPr marL="109728" marR="109728" marT="54864" marB="5486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8452114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US" sz="1700" b="1" dirty="0"/>
                        <a:t>User</a:t>
                      </a:r>
                      <a:r>
                        <a:rPr lang="en-US" sz="1700" b="1" baseline="0" dirty="0"/>
                        <a:t> training 2023</a:t>
                      </a:r>
                      <a:endParaRPr lang="en-US" sz="1700" b="1" dirty="0"/>
                    </a:p>
                  </a:txBody>
                  <a:tcPr marL="109728" marR="109728" marT="54864" marB="5486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 marL="109728" marR="109728" marT="54864" marB="5486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 marL="109728" marR="109728" marT="54864" marB="5486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 marL="109728" marR="109728" marT="54864" marB="5486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 marL="109728" marR="109728" marT="54864" marB="5486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 marL="109728" marR="109728" marT="54864" marB="5486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 marL="109728" marR="109728" marT="54864" marB="54864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024653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314" y="4796280"/>
            <a:ext cx="2765107" cy="184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5998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A66BE3-84FC-9C42-A0C4-69FBA56A382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28638"/>
            <a:ext cx="7308850" cy="446087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Outline</a:t>
            </a:r>
            <a:endParaRPr lang="da-DK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62AF02-1689-1747-B87A-19A5600FEF19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33400" y="1447800"/>
            <a:ext cx="10129838" cy="4292600"/>
          </a:xfrm>
          <a:prstGeom prst="rect">
            <a:avLst/>
          </a:prstGeom>
        </p:spPr>
        <p:txBody>
          <a:bodyPr/>
          <a:lstStyle/>
          <a:p>
            <a:r>
              <a:rPr lang="da-DK" dirty="0" err="1"/>
              <a:t>Context</a:t>
            </a:r>
            <a:r>
              <a:rPr lang="da-DK" dirty="0"/>
              <a:t> for PaNOSC (</a:t>
            </a:r>
            <a:r>
              <a:rPr lang="da-DK" dirty="0" err="1"/>
              <a:t>what</a:t>
            </a:r>
            <a:r>
              <a:rPr lang="da-DK" dirty="0"/>
              <a:t> is EOSC?)</a:t>
            </a:r>
          </a:p>
          <a:p>
            <a:endParaRPr lang="da-DK" dirty="0"/>
          </a:p>
          <a:p>
            <a:r>
              <a:rPr lang="da-DK" dirty="0" err="1"/>
              <a:t>Objectives</a:t>
            </a:r>
            <a:r>
              <a:rPr lang="da-DK" dirty="0"/>
              <a:t> of PaNOSC (and </a:t>
            </a:r>
            <a:r>
              <a:rPr lang="da-DK" dirty="0" err="1"/>
              <a:t>ExPaNDS</a:t>
            </a:r>
            <a:r>
              <a:rPr lang="da-DK" dirty="0"/>
              <a:t>)</a:t>
            </a:r>
          </a:p>
          <a:p>
            <a:endParaRPr lang="da-DK" dirty="0"/>
          </a:p>
          <a:p>
            <a:r>
              <a:rPr lang="da-DK" dirty="0"/>
              <a:t>How PaNOSC (</a:t>
            </a:r>
            <a:r>
              <a:rPr lang="da-DK" dirty="0" err="1"/>
              <a:t>ExPANDS</a:t>
            </a:r>
            <a:r>
              <a:rPr lang="da-DK"/>
              <a:t>) and </a:t>
            </a:r>
            <a:r>
              <a:rPr lang="da-DK" dirty="0"/>
              <a:t>ORSO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related</a:t>
            </a:r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39494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77B644-63FC-CA4C-82D7-FCA224FC7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European Open Science </a:t>
            </a:r>
            <a:r>
              <a:rPr lang="da-DK" dirty="0" err="1"/>
              <a:t>Cloud</a:t>
            </a:r>
            <a:r>
              <a:rPr lang="da-DK" dirty="0"/>
              <a:t> (EOSC)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CB634BD-2A5A-8443-B2D1-2409826D25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 err="1"/>
              <a:t>Promoting</a:t>
            </a:r>
            <a:r>
              <a:rPr lang="da-DK" dirty="0"/>
              <a:t> open science</a:t>
            </a:r>
          </a:p>
        </p:txBody>
      </p:sp>
      <p:pic>
        <p:nvPicPr>
          <p:cNvPr id="6" name="Screen Shot 2017-02-28 at 13.13.55.png" descr="Screen Shot 2017-02-28 at 13.13.55.png">
            <a:extLst>
              <a:ext uri="{FF2B5EF4-FFF2-40B4-BE49-F238E27FC236}">
                <a16:creationId xmlns:a16="http://schemas.microsoft.com/office/drawing/2014/main" id="{BE45C6D3-ADDC-E649-9C69-12F146C2C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001" y="1855680"/>
            <a:ext cx="5181599" cy="3932779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6F76135-CCE6-9645-89E6-0BD43F76CD42}"/>
              </a:ext>
            </a:extLst>
          </p:cNvPr>
          <p:cNvSpPr/>
          <p:nvPr/>
        </p:nvSpPr>
        <p:spPr>
          <a:xfrm>
            <a:off x="7467600" y="164068"/>
            <a:ext cx="4378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dirty="0" err="1"/>
              <a:t>https</a:t>
            </a:r>
            <a:r>
              <a:rPr lang="da-DK" dirty="0"/>
              <a:t>://</a:t>
            </a:r>
            <a:r>
              <a:rPr lang="da-DK" dirty="0" err="1"/>
              <a:t>ec.europa.eu</a:t>
            </a:r>
            <a:r>
              <a:rPr lang="da-DK" dirty="0"/>
              <a:t>/research/</a:t>
            </a:r>
            <a:r>
              <a:rPr lang="da-DK" dirty="0" err="1"/>
              <a:t>openscience</a:t>
            </a:r>
            <a:r>
              <a:rPr lang="da-DK" dirty="0"/>
              <a:t>/</a:t>
            </a:r>
          </a:p>
        </p:txBody>
      </p:sp>
      <p:pic>
        <p:nvPicPr>
          <p:cNvPr id="1026" name="Picture 2" descr="https://www.uio.no/for-ansatte/arbeidsstotte/fa/forskningsdata/bilder/fair.png">
            <a:extLst>
              <a:ext uri="{FF2B5EF4-FFF2-40B4-BE49-F238E27FC236}">
                <a16:creationId xmlns:a16="http://schemas.microsoft.com/office/drawing/2014/main" id="{A477D598-2DD7-664F-AF50-23D8CD06F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740932"/>
            <a:ext cx="3619500" cy="385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F44335-B4E9-E34D-B422-C9C8180E465E}"/>
              </a:ext>
            </a:extLst>
          </p:cNvPr>
          <p:cNvSpPr txBox="1"/>
          <p:nvPr/>
        </p:nvSpPr>
        <p:spPr>
          <a:xfrm>
            <a:off x="381001" y="5732835"/>
            <a:ext cx="481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EOSC </a:t>
            </a:r>
            <a:r>
              <a:rPr lang="da-DK" dirty="0" err="1"/>
              <a:t>Declaration</a:t>
            </a:r>
            <a:r>
              <a:rPr lang="da-DK" dirty="0"/>
              <a:t> </a:t>
            </a:r>
            <a:r>
              <a:rPr lang="da-DK" dirty="0" err="1"/>
              <a:t>endorsed</a:t>
            </a:r>
            <a:r>
              <a:rPr lang="da-DK" dirty="0"/>
              <a:t> 2017 by </a:t>
            </a:r>
            <a:r>
              <a:rPr lang="da-DK" dirty="0" err="1"/>
              <a:t>p&amp;n</a:t>
            </a:r>
            <a:r>
              <a:rPr lang="da-DK" dirty="0"/>
              <a:t> </a:t>
            </a:r>
            <a:r>
              <a:rPr lang="da-DK" dirty="0" err="1"/>
              <a:t>sources</a:t>
            </a:r>
            <a:r>
              <a:rPr lang="da-DK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76551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77B644-63FC-CA4C-82D7-FCA224FC7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European Open Science </a:t>
            </a:r>
            <a:r>
              <a:rPr lang="da-DK" dirty="0" err="1"/>
              <a:t>Cloud</a:t>
            </a:r>
            <a:r>
              <a:rPr lang="da-DK" dirty="0"/>
              <a:t> (EOSC)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E945C4E-D540-7447-A662-AE6EC3449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 err="1"/>
              <a:t>Promoting</a:t>
            </a:r>
            <a:r>
              <a:rPr lang="da-DK" dirty="0"/>
              <a:t> open science</a:t>
            </a:r>
          </a:p>
        </p:txBody>
      </p:sp>
      <p:pic>
        <p:nvPicPr>
          <p:cNvPr id="6" name="Screen Shot 2017-02-28 at 13.13.55.png" descr="Screen Shot 2017-02-28 at 13.13.55.png">
            <a:extLst>
              <a:ext uri="{FF2B5EF4-FFF2-40B4-BE49-F238E27FC236}">
                <a16:creationId xmlns:a16="http://schemas.microsoft.com/office/drawing/2014/main" id="{BE45C6D3-ADDC-E649-9C69-12F146C2C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1001" y="1855680"/>
            <a:ext cx="5181599" cy="3932779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6F76135-CCE6-9645-89E6-0BD43F76CD42}"/>
              </a:ext>
            </a:extLst>
          </p:cNvPr>
          <p:cNvSpPr/>
          <p:nvPr/>
        </p:nvSpPr>
        <p:spPr>
          <a:xfrm>
            <a:off x="7467600" y="164068"/>
            <a:ext cx="4378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dirty="0" err="1"/>
              <a:t>https</a:t>
            </a:r>
            <a:r>
              <a:rPr lang="da-DK" dirty="0"/>
              <a:t>://</a:t>
            </a:r>
            <a:r>
              <a:rPr lang="da-DK" dirty="0" err="1"/>
              <a:t>ec.europa.eu</a:t>
            </a:r>
            <a:r>
              <a:rPr lang="da-DK" dirty="0"/>
              <a:t>/research/</a:t>
            </a:r>
            <a:r>
              <a:rPr lang="da-DK" dirty="0" err="1"/>
              <a:t>openscience</a:t>
            </a:r>
            <a:r>
              <a:rPr lang="da-DK" dirty="0"/>
              <a:t>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FCDEAD-4A23-404F-BFC7-AC5B99FDE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124200"/>
            <a:ext cx="4906880" cy="26642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C2D287-6C34-6E45-A608-64118FFD8AA2}"/>
              </a:ext>
            </a:extLst>
          </p:cNvPr>
          <p:cNvSpPr txBox="1"/>
          <p:nvPr/>
        </p:nvSpPr>
        <p:spPr>
          <a:xfrm>
            <a:off x="5943600" y="5603793"/>
            <a:ext cx="3560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(</a:t>
            </a:r>
            <a:r>
              <a:rPr lang="da-DK" dirty="0" err="1"/>
              <a:t>Currently</a:t>
            </a:r>
            <a:r>
              <a:rPr lang="da-DK" dirty="0"/>
              <a:t> </a:t>
            </a:r>
            <a:r>
              <a:rPr lang="da-DK" b="1" dirty="0"/>
              <a:t>47</a:t>
            </a:r>
            <a:r>
              <a:rPr lang="da-DK" dirty="0"/>
              <a:t> </a:t>
            </a:r>
            <a:r>
              <a:rPr lang="da-DK" dirty="0" err="1"/>
              <a:t>funded</a:t>
            </a:r>
            <a:r>
              <a:rPr lang="da-DK" dirty="0"/>
              <a:t> EOSC </a:t>
            </a:r>
            <a:r>
              <a:rPr lang="da-DK" dirty="0" err="1"/>
              <a:t>projects</a:t>
            </a:r>
            <a:r>
              <a:rPr lang="da-DK" dirty="0"/>
              <a:t>)</a:t>
            </a:r>
          </a:p>
        </p:txBody>
      </p:sp>
      <p:pic>
        <p:nvPicPr>
          <p:cNvPr id="2052" name="Picture 4" descr="Home">
            <a:extLst>
              <a:ext uri="{FF2B5EF4-FFF2-40B4-BE49-F238E27FC236}">
                <a16:creationId xmlns:a16="http://schemas.microsoft.com/office/drawing/2014/main" id="{DFB7409C-C5B8-BA4D-95A1-B215456F6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855680"/>
            <a:ext cx="2514600" cy="70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050760-B5DE-7A4F-90FA-AAE43A98B5AD}"/>
              </a:ext>
            </a:extLst>
          </p:cNvPr>
          <p:cNvSpPr txBox="1"/>
          <p:nvPr/>
        </p:nvSpPr>
        <p:spPr>
          <a:xfrm>
            <a:off x="5586608" y="2815176"/>
            <a:ext cx="2475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000" u="sng" dirty="0"/>
              <a:t>ESFRI </a:t>
            </a:r>
            <a:r>
              <a:rPr lang="da-DK" sz="2000" u="sng" dirty="0" err="1"/>
              <a:t>cluster</a:t>
            </a:r>
            <a:r>
              <a:rPr lang="da-DK" sz="2000" u="sng" dirty="0"/>
              <a:t> </a:t>
            </a:r>
            <a:r>
              <a:rPr lang="da-DK" sz="2000" u="sng" dirty="0" err="1"/>
              <a:t>projects</a:t>
            </a:r>
            <a:r>
              <a:rPr lang="da-DK" sz="2000" u="sng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465459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A8635-2EBE-E147-A4B1-6678E2440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77" y="527964"/>
            <a:ext cx="5480824" cy="446276"/>
          </a:xfrm>
        </p:spPr>
        <p:txBody>
          <a:bodyPr/>
          <a:lstStyle/>
          <a:p>
            <a:r>
              <a:rPr lang="da-DK" dirty="0"/>
              <a:t>PaNOSC (</a:t>
            </a:r>
            <a:r>
              <a:rPr lang="da-DK" dirty="0" err="1"/>
              <a:t>panosc.eu</a:t>
            </a:r>
            <a:r>
              <a:rPr lang="da-DK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7CAC8C-9ECC-494C-ABEF-301C3ED16B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 err="1"/>
              <a:t>Photon</a:t>
            </a:r>
            <a:r>
              <a:rPr lang="da-DK" dirty="0"/>
              <a:t> and Neutron Open Science </a:t>
            </a:r>
            <a:r>
              <a:rPr lang="da-DK" dirty="0" err="1"/>
              <a:t>Cloud</a:t>
            </a:r>
            <a:endParaRPr lang="da-DK" dirty="0"/>
          </a:p>
        </p:txBody>
      </p:sp>
      <p:pic>
        <p:nvPicPr>
          <p:cNvPr id="4" name="Picture 2" descr="Making FAIR data a reality for the PaN community">
            <a:extLst>
              <a:ext uri="{FF2B5EF4-FFF2-40B4-BE49-F238E27FC236}">
                <a16:creationId xmlns:a16="http://schemas.microsoft.com/office/drawing/2014/main" id="{85E9496D-7819-1F42-A88F-6559FF1EF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95605"/>
            <a:ext cx="4564424" cy="533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3563A7-B7D2-4749-B4A3-8FA07B8726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424" y="2791709"/>
            <a:ext cx="792088" cy="9798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B20DEA-3644-6648-8AFD-E925C22CDC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387" y="4484580"/>
            <a:ext cx="827310" cy="7704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FC5233-BDEF-0D44-A6A2-429AD53C10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1382" y="2852047"/>
            <a:ext cx="757317" cy="7537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A558D0-BAC4-A145-B608-FF5A2C6537D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3019" y="2885972"/>
            <a:ext cx="1037582" cy="6859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2F8EBA-C7BB-A24B-AED2-D63481C894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8580" y="2852047"/>
            <a:ext cx="1085850" cy="60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599582-1A87-4A41-950E-C102790F69A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6522" y="4394615"/>
            <a:ext cx="949966" cy="7425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4D7D22F-4636-394E-80AA-A4013F2213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48" y="4196696"/>
            <a:ext cx="1676400" cy="13462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2453C0B-4361-E243-998E-9787216D96B2}"/>
              </a:ext>
            </a:extLst>
          </p:cNvPr>
          <p:cNvSpPr txBox="1"/>
          <p:nvPr/>
        </p:nvSpPr>
        <p:spPr>
          <a:xfrm>
            <a:off x="391633" y="1993135"/>
            <a:ext cx="5405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Partners </a:t>
            </a:r>
            <a:r>
              <a:rPr lang="da-DK" dirty="0" err="1"/>
              <a:t>are</a:t>
            </a:r>
            <a:r>
              <a:rPr lang="da-DK" dirty="0"/>
              <a:t> all </a:t>
            </a:r>
            <a:r>
              <a:rPr lang="da-DK" b="1" dirty="0"/>
              <a:t>ESFRI</a:t>
            </a:r>
            <a:r>
              <a:rPr lang="da-DK" dirty="0"/>
              <a:t> </a:t>
            </a:r>
            <a:r>
              <a:rPr lang="da-DK" dirty="0" err="1"/>
              <a:t>photon</a:t>
            </a:r>
            <a:r>
              <a:rPr lang="da-DK" dirty="0"/>
              <a:t> and neutron </a:t>
            </a:r>
            <a:r>
              <a:rPr lang="da-DK" dirty="0" err="1"/>
              <a:t>sources</a:t>
            </a:r>
            <a:r>
              <a:rPr lang="da-DK" dirty="0"/>
              <a:t> + EGI</a:t>
            </a:r>
          </a:p>
        </p:txBody>
      </p:sp>
      <p:pic>
        <p:nvPicPr>
          <p:cNvPr id="3076" name="Picture 4" descr="https://www.deic.dk/sites/default/files/styles/content_top_image__1000x315_/public/field/image/GEANT_logo_hi_res_bred.jpg?itok=kuND3WvT">
            <a:extLst>
              <a:ext uri="{FF2B5EF4-FFF2-40B4-BE49-F238E27FC236}">
                <a16:creationId xmlns:a16="http://schemas.microsoft.com/office/drawing/2014/main" id="{BC58C0E4-9A0E-7A4D-BAEA-CCF71FA958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65" r="9543"/>
          <a:stretch/>
        </p:blipFill>
        <p:spPr bwMode="auto">
          <a:xfrm>
            <a:off x="4749228" y="4484581"/>
            <a:ext cx="1700328" cy="65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192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F253D4E-FA8D-3E4D-8094-3ED3D78984E4}"/>
              </a:ext>
            </a:extLst>
          </p:cNvPr>
          <p:cNvSpPr txBox="1">
            <a:spLocks/>
          </p:cNvSpPr>
          <p:nvPr/>
        </p:nvSpPr>
        <p:spPr>
          <a:xfrm>
            <a:off x="381000" y="1741473"/>
            <a:ext cx="6218036" cy="4278327"/>
          </a:xfrm>
          <a:prstGeom prst="rect">
            <a:avLst/>
          </a:prstGeom>
          <a:solidFill>
            <a:srgbClr val="E7FF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ts val="1000"/>
              </a:spcAft>
              <a:buFont typeface="Arial" pitchFamily="34" charset="0"/>
              <a:defRPr b="1" kern="1200">
                <a:solidFill>
                  <a:srgbClr val="0098D4"/>
                </a:solidFill>
                <a:latin typeface="+mn-lt"/>
                <a:ea typeface="+mn-ea"/>
                <a:cs typeface="+mn-cs"/>
              </a:defRPr>
            </a:lvl1pPr>
            <a:lvl2pPr algn="l" rtl="0" eaLnBrk="0" fontAlgn="base" hangingPunct="0">
              <a:spcBef>
                <a:spcPct val="0"/>
              </a:spcBef>
              <a:spcAft>
                <a:spcPts val="1500"/>
              </a:spcAft>
              <a:buFont typeface="Arial" pitchFamily="34" charset="0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rtl="0" eaLnBrk="0" fontAlgn="base" hangingPunct="0">
              <a:lnSpc>
                <a:spcPct val="105000"/>
              </a:lnSpc>
              <a:spcBef>
                <a:spcPct val="0"/>
              </a:spcBef>
              <a:spcAft>
                <a:spcPts val="50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7188" indent="-174625" algn="l" rtl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400"/>
              </a:spcAft>
              <a:buClr>
                <a:srgbClr val="0098D4"/>
              </a:buClr>
              <a:buFont typeface="Wingdings" pitchFamily="2" charset="2"/>
              <a:buChar char="l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2050" indent="-174625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0098D4"/>
              </a:buClr>
              <a:buFont typeface="ITCOfficinaSans LT Book"/>
              <a:buChar char="&gt;"/>
              <a:defRPr sz="12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pc="-1" dirty="0">
                <a:solidFill>
                  <a:schemeClr val="tx1"/>
                </a:solidFill>
              </a:rPr>
              <a:t>Call:</a:t>
            </a:r>
            <a:r>
              <a:rPr lang="en-US" spc="-1" dirty="0">
                <a:solidFill>
                  <a:srgbClr val="FF0000"/>
                </a:solidFill>
              </a:rPr>
              <a:t> </a:t>
            </a:r>
            <a:r>
              <a:rPr lang="en-US" b="0" spc="-1" dirty="0">
                <a:solidFill>
                  <a:srgbClr val="0070C0"/>
                </a:solidFill>
              </a:rPr>
              <a:t>Horizon 2020 InfraEOSC-04 </a:t>
            </a:r>
          </a:p>
          <a:p>
            <a:pPr>
              <a:spcAft>
                <a:spcPts val="600"/>
              </a:spcAft>
            </a:pPr>
            <a:r>
              <a:rPr lang="en-US" spc="-1" dirty="0">
                <a:solidFill>
                  <a:srgbClr val="000000"/>
                </a:solidFill>
              </a:rPr>
              <a:t>Partners: </a:t>
            </a:r>
            <a:r>
              <a:rPr lang="en-GB" b="0" dirty="0">
                <a:solidFill>
                  <a:srgbClr val="0070C0"/>
                </a:solidFill>
              </a:rPr>
              <a:t>ESRF, ILL, XFEL.EU, ESS, CERIC-ERIC, ELI-DC, EGI</a:t>
            </a:r>
          </a:p>
          <a:p>
            <a:pPr>
              <a:spcAft>
                <a:spcPts val="600"/>
              </a:spcAft>
            </a:pPr>
            <a:r>
              <a:rPr lang="en-GB" dirty="0">
                <a:solidFill>
                  <a:schemeClr val="tx1"/>
                </a:solidFill>
              </a:rPr>
              <a:t>Description:</a:t>
            </a:r>
            <a:r>
              <a:rPr lang="en-GB" b="0" dirty="0">
                <a:solidFill>
                  <a:srgbClr val="0070C0"/>
                </a:solidFill>
              </a:rPr>
              <a:t> cluster of ESFRI Photon and Neutron sources</a:t>
            </a:r>
          </a:p>
          <a:p>
            <a:pPr>
              <a:spcAft>
                <a:spcPts val="600"/>
              </a:spcAft>
            </a:pPr>
            <a:r>
              <a:rPr lang="en-GB" dirty="0">
                <a:solidFill>
                  <a:schemeClr val="tx1"/>
                </a:solidFill>
              </a:rPr>
              <a:t>Observers/non-funded: </a:t>
            </a:r>
            <a:r>
              <a:rPr lang="en-GB" dirty="0">
                <a:solidFill>
                  <a:srgbClr val="0070C0"/>
                </a:solidFill>
              </a:rPr>
              <a:t> </a:t>
            </a:r>
            <a:r>
              <a:rPr lang="en-GB" b="0" dirty="0">
                <a:solidFill>
                  <a:srgbClr val="0070C0"/>
                </a:solidFill>
              </a:rPr>
              <a:t>GÉANT, EUDAT, national RIs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GB" dirty="0">
                <a:solidFill>
                  <a:schemeClr val="tx1"/>
                </a:solidFill>
              </a:rPr>
              <a:t>Linked 3</a:t>
            </a:r>
            <a:r>
              <a:rPr lang="en-GB" baseline="30000" dirty="0">
                <a:solidFill>
                  <a:schemeClr val="tx1"/>
                </a:solidFill>
              </a:rPr>
              <a:t>rd</a:t>
            </a:r>
            <a:r>
              <a:rPr lang="en-GB" dirty="0">
                <a:solidFill>
                  <a:schemeClr val="tx1"/>
                </a:solidFill>
              </a:rPr>
              <a:t> parties via EGI:  </a:t>
            </a:r>
            <a:r>
              <a:rPr lang="en-GB" b="0" dirty="0">
                <a:solidFill>
                  <a:srgbClr val="0070C0"/>
                </a:solidFill>
              </a:rPr>
              <a:t>DESY, STFC, CESNET</a:t>
            </a:r>
            <a:endParaRPr lang="en-GB" dirty="0">
              <a:solidFill>
                <a:srgbClr val="0070C0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pc="-1" dirty="0">
                <a:solidFill>
                  <a:srgbClr val="000000"/>
                </a:solidFill>
              </a:rPr>
              <a:t>Status: </a:t>
            </a:r>
            <a:r>
              <a:rPr lang="en-US" b="0" spc="-1" dirty="0">
                <a:solidFill>
                  <a:srgbClr val="0070C0"/>
                </a:solidFill>
              </a:rPr>
              <a:t>Started 1/12/2018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pc="-1" dirty="0" err="1">
                <a:solidFill>
                  <a:schemeClr val="tx1"/>
                </a:solidFill>
              </a:rPr>
              <a:t>Github</a:t>
            </a:r>
            <a:r>
              <a:rPr lang="en-US" spc="-1" dirty="0">
                <a:solidFill>
                  <a:srgbClr val="0070C0"/>
                </a:solidFill>
              </a:rPr>
              <a:t>: https://github.com/panosc-eu </a:t>
            </a:r>
            <a:endParaRPr lang="en-US" b="0" spc="-1" dirty="0">
              <a:solidFill>
                <a:srgbClr val="0070C0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pc="-1" dirty="0">
                <a:solidFill>
                  <a:schemeClr val="tx1"/>
                </a:solidFill>
              </a:rPr>
              <a:t>Home page</a:t>
            </a:r>
            <a:r>
              <a:rPr lang="en-US" spc="-1" dirty="0">
                <a:solidFill>
                  <a:srgbClr val="0070C0"/>
                </a:solidFill>
              </a:rPr>
              <a:t>: https://panosc.eu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pc="-1" dirty="0">
                <a:solidFill>
                  <a:schemeClr val="tx1"/>
                </a:solidFill>
              </a:rPr>
              <a:t>Twitter</a:t>
            </a:r>
            <a:r>
              <a:rPr lang="en-US" spc="-1" dirty="0">
                <a:solidFill>
                  <a:srgbClr val="0070C0"/>
                </a:solidFill>
              </a:rPr>
              <a:t>: @</a:t>
            </a:r>
            <a:r>
              <a:rPr lang="en-US" spc="-1" dirty="0" err="1">
                <a:solidFill>
                  <a:srgbClr val="0070C0"/>
                </a:solidFill>
              </a:rPr>
              <a:t>PaNOSC_eu</a:t>
            </a:r>
            <a:r>
              <a:rPr lang="en-US" spc="-1" dirty="0">
                <a:solidFill>
                  <a:srgbClr val="0070C0"/>
                </a:solidFill>
              </a:rPr>
              <a:t> #PaNOSC 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pc="-1" dirty="0">
                <a:solidFill>
                  <a:srgbClr val="000000"/>
                </a:solidFill>
              </a:rPr>
              <a:t>Budget: </a:t>
            </a:r>
            <a:r>
              <a:rPr lang="en-US" b="0" spc="-1" dirty="0">
                <a:solidFill>
                  <a:srgbClr val="0070C0"/>
                </a:solidFill>
              </a:rPr>
              <a:t>12 M€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pc="-1" dirty="0">
                <a:solidFill>
                  <a:schemeClr val="tx1"/>
                </a:solidFill>
              </a:rPr>
              <a:t>Coordinator:</a:t>
            </a:r>
            <a:r>
              <a:rPr lang="en-US" b="0" spc="-1" dirty="0">
                <a:solidFill>
                  <a:srgbClr val="0070C0"/>
                </a:solidFill>
              </a:rPr>
              <a:t> ESRF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pc="-1" dirty="0">
                <a:solidFill>
                  <a:srgbClr val="000000"/>
                </a:solidFill>
              </a:rPr>
              <a:t>Duration: </a:t>
            </a:r>
            <a:r>
              <a:rPr lang="en-US" b="0" spc="-1" dirty="0">
                <a:solidFill>
                  <a:srgbClr val="0070C0"/>
                </a:solidFill>
              </a:rPr>
              <a:t>4 years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AA8635-2EBE-E147-A4B1-6678E2440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77" y="527964"/>
            <a:ext cx="5480824" cy="446276"/>
          </a:xfrm>
        </p:spPr>
        <p:txBody>
          <a:bodyPr/>
          <a:lstStyle/>
          <a:p>
            <a:r>
              <a:rPr lang="da-DK" dirty="0"/>
              <a:t>PaNOSC </a:t>
            </a:r>
            <a:r>
              <a:rPr lang="da-DK" dirty="0" err="1"/>
              <a:t>fact</a:t>
            </a:r>
            <a:r>
              <a:rPr lang="da-DK" dirty="0"/>
              <a:t> </a:t>
            </a:r>
            <a:r>
              <a:rPr lang="da-DK" dirty="0" err="1"/>
              <a:t>sheet</a:t>
            </a:r>
            <a:endParaRPr lang="da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7CAC8C-9ECC-494C-ABEF-301C3ED16B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 err="1"/>
              <a:t>Photon</a:t>
            </a:r>
            <a:r>
              <a:rPr lang="da-DK" dirty="0"/>
              <a:t> and Neutron Open Science </a:t>
            </a:r>
            <a:r>
              <a:rPr lang="da-DK" dirty="0" err="1"/>
              <a:t>Cloud</a:t>
            </a:r>
            <a:endParaRPr lang="da-DK" dirty="0"/>
          </a:p>
        </p:txBody>
      </p:sp>
      <p:pic>
        <p:nvPicPr>
          <p:cNvPr id="4" name="Picture 2" descr="Making FAIR data a reality for the PaN community">
            <a:extLst>
              <a:ext uri="{FF2B5EF4-FFF2-40B4-BE49-F238E27FC236}">
                <a16:creationId xmlns:a16="http://schemas.microsoft.com/office/drawing/2014/main" id="{85E9496D-7819-1F42-A88F-6559FF1EF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95605"/>
            <a:ext cx="4564424" cy="533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834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2589-44B7-C347-8B6D-1271F80F3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ExPaNDS</a:t>
            </a:r>
            <a:r>
              <a:rPr lang="da-DK" dirty="0"/>
              <a:t> (</a:t>
            </a:r>
            <a:r>
              <a:rPr lang="da-DK" dirty="0" err="1"/>
              <a:t>expands.eu</a:t>
            </a:r>
            <a:r>
              <a:rPr lang="da-DK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EE76D8-9FC3-4240-846F-C2CFB4D18B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/>
              <a:t>EOSC </a:t>
            </a:r>
            <a:r>
              <a:rPr lang="da-DK" dirty="0" err="1"/>
              <a:t>Photon</a:t>
            </a:r>
            <a:r>
              <a:rPr lang="da-DK" dirty="0"/>
              <a:t> and Neutron Data Service</a:t>
            </a:r>
          </a:p>
        </p:txBody>
      </p:sp>
      <p:pic>
        <p:nvPicPr>
          <p:cNvPr id="4" name="Picture 14" descr="https://i2.wp.com/expands.eu/wp-content/uploads/2019/12/cloud-1.png?resize=869%2C608&amp;ssl=1">
            <a:extLst>
              <a:ext uri="{FF2B5EF4-FFF2-40B4-BE49-F238E27FC236}">
                <a16:creationId xmlns:a16="http://schemas.microsoft.com/office/drawing/2014/main" id="{FA62BD0A-5F05-2D44-8FFC-8965543C7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26" y="1563893"/>
            <a:ext cx="6694942" cy="468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2AB1B6-C568-C64A-B5FC-3A0050A8A3E6}"/>
              </a:ext>
            </a:extLst>
          </p:cNvPr>
          <p:cNvSpPr txBox="1"/>
          <p:nvPr/>
        </p:nvSpPr>
        <p:spPr>
          <a:xfrm>
            <a:off x="7162800" y="1592900"/>
            <a:ext cx="480060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/>
              <a:t>Involves</a:t>
            </a:r>
            <a:r>
              <a:rPr lang="da-DK" sz="2000" dirty="0"/>
              <a:t> </a:t>
            </a:r>
            <a:r>
              <a:rPr lang="da-DK" sz="2000" dirty="0" err="1"/>
              <a:t>almost</a:t>
            </a:r>
            <a:r>
              <a:rPr lang="da-DK" sz="2000" dirty="0"/>
              <a:t> all European </a:t>
            </a:r>
            <a:r>
              <a:rPr lang="da-DK" sz="2000" b="1" dirty="0"/>
              <a:t>national</a:t>
            </a:r>
            <a:r>
              <a:rPr lang="da-DK" sz="2000" dirty="0"/>
              <a:t> </a:t>
            </a:r>
            <a:r>
              <a:rPr lang="da-DK" sz="2000" dirty="0" err="1"/>
              <a:t>p&amp;n</a:t>
            </a:r>
            <a:r>
              <a:rPr lang="da-DK" sz="2000" dirty="0"/>
              <a:t> </a:t>
            </a:r>
            <a:r>
              <a:rPr lang="da-DK" sz="2000" dirty="0" err="1"/>
              <a:t>sources</a:t>
            </a:r>
            <a:endParaRPr lang="da-DK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2000" dirty="0" err="1"/>
              <a:t>Collaborates</a:t>
            </a:r>
            <a:r>
              <a:rPr lang="da-DK" sz="2000" dirty="0"/>
              <a:t> </a:t>
            </a:r>
            <a:r>
              <a:rPr lang="da-DK" sz="2000" dirty="0" err="1"/>
              <a:t>closely</a:t>
            </a:r>
            <a:r>
              <a:rPr lang="da-DK" sz="2000" dirty="0"/>
              <a:t> with PaNOSC</a:t>
            </a:r>
          </a:p>
        </p:txBody>
      </p:sp>
    </p:spTree>
    <p:extLst>
      <p:ext uri="{BB962C8B-B14F-4D97-AF65-F5344CB8AC3E}">
        <p14:creationId xmlns:p14="http://schemas.microsoft.com/office/powerpoint/2010/main" val="155965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C0A1E-DF09-0446-A650-4F5F7AF1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PaNOSC </a:t>
            </a:r>
            <a:r>
              <a:rPr lang="da-DK" dirty="0" err="1"/>
              <a:t>objectives</a:t>
            </a:r>
            <a:endParaRPr lang="da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AEA020-C8D3-2E4A-81B2-86B0A9543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2776" y="1194560"/>
            <a:ext cx="10130713" cy="5663439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endParaRPr lang="da-DK" dirty="0"/>
          </a:p>
          <a:p>
            <a:pPr>
              <a:spcAft>
                <a:spcPts val="1200"/>
              </a:spcAft>
            </a:pPr>
            <a:r>
              <a:rPr lang="da-DK" dirty="0" err="1"/>
              <a:t>Participate</a:t>
            </a:r>
            <a:r>
              <a:rPr lang="da-DK" dirty="0"/>
              <a:t> in the </a:t>
            </a:r>
            <a:r>
              <a:rPr lang="da-DK" dirty="0" err="1"/>
              <a:t>construction</a:t>
            </a:r>
            <a:r>
              <a:rPr lang="da-DK" dirty="0"/>
              <a:t> of the EOSC</a:t>
            </a:r>
          </a:p>
          <a:p>
            <a:pPr>
              <a:spcAft>
                <a:spcPts val="1200"/>
              </a:spcAft>
            </a:pPr>
            <a:r>
              <a:rPr lang="da-DK" dirty="0"/>
              <a:t>Make data </a:t>
            </a:r>
            <a:r>
              <a:rPr lang="da-DK" dirty="0" err="1"/>
              <a:t>produced</a:t>
            </a:r>
            <a:r>
              <a:rPr lang="da-DK" dirty="0"/>
              <a:t> at </a:t>
            </a:r>
            <a:r>
              <a:rPr lang="da-DK" dirty="0" err="1"/>
              <a:t>Europe’s</a:t>
            </a:r>
            <a:r>
              <a:rPr lang="da-DK" dirty="0"/>
              <a:t> major </a:t>
            </a:r>
            <a:r>
              <a:rPr lang="da-DK" dirty="0" err="1"/>
              <a:t>Photon</a:t>
            </a:r>
            <a:r>
              <a:rPr lang="da-DK" dirty="0"/>
              <a:t> and Neutron </a:t>
            </a:r>
            <a:r>
              <a:rPr lang="da-DK" dirty="0" err="1"/>
              <a:t>sources</a:t>
            </a:r>
            <a:r>
              <a:rPr lang="da-DK" dirty="0"/>
              <a:t> FAIR</a:t>
            </a:r>
          </a:p>
          <a:p>
            <a:pPr>
              <a:spcAft>
                <a:spcPts val="1200"/>
              </a:spcAft>
            </a:pPr>
            <a:r>
              <a:rPr lang="da-DK" dirty="0" err="1"/>
              <a:t>Harmonize</a:t>
            </a:r>
            <a:r>
              <a:rPr lang="da-DK" dirty="0"/>
              <a:t> / Generalise open data </a:t>
            </a:r>
            <a:r>
              <a:rPr lang="da-DK" dirty="0" err="1"/>
              <a:t>policies</a:t>
            </a:r>
            <a:r>
              <a:rPr lang="da-DK" dirty="0"/>
              <a:t>, standard metadata and data </a:t>
            </a:r>
            <a:r>
              <a:rPr lang="da-DK" dirty="0" err="1"/>
              <a:t>stewardship</a:t>
            </a:r>
            <a:endParaRPr lang="da-DK" dirty="0"/>
          </a:p>
          <a:p>
            <a:pPr>
              <a:spcAft>
                <a:spcPts val="1200"/>
              </a:spcAft>
            </a:pPr>
            <a:r>
              <a:rPr lang="da-DK" dirty="0"/>
              <a:t>Provide innovative data services  via the EOSC.</a:t>
            </a:r>
          </a:p>
          <a:p>
            <a:pPr>
              <a:spcAft>
                <a:spcPts val="1200"/>
              </a:spcAft>
            </a:pPr>
            <a:r>
              <a:rPr lang="da-DK" dirty="0" err="1"/>
              <a:t>Increase</a:t>
            </a:r>
            <a:r>
              <a:rPr lang="da-DK" dirty="0"/>
              <a:t> the </a:t>
            </a:r>
            <a:r>
              <a:rPr lang="da-DK" dirty="0" err="1"/>
              <a:t>impact</a:t>
            </a:r>
            <a:r>
              <a:rPr lang="da-DK" dirty="0"/>
              <a:t> of </a:t>
            </a:r>
            <a:r>
              <a:rPr lang="da-DK" dirty="0" err="1"/>
              <a:t>RIs</a:t>
            </a:r>
            <a:r>
              <a:rPr lang="da-DK" dirty="0"/>
              <a:t> by </a:t>
            </a:r>
            <a:r>
              <a:rPr lang="da-DK" dirty="0" err="1"/>
              <a:t>ensuring</a:t>
            </a:r>
            <a:r>
              <a:rPr lang="da-DK" dirty="0"/>
              <a:t> data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used</a:t>
            </a:r>
            <a:r>
              <a:rPr lang="da-DK" dirty="0"/>
              <a:t> </a:t>
            </a:r>
            <a:r>
              <a:rPr lang="da-DK" dirty="0" err="1"/>
              <a:t>beyond</a:t>
            </a:r>
            <a:r>
              <a:rPr lang="da-DK" dirty="0"/>
              <a:t> the initial </a:t>
            </a:r>
            <a:r>
              <a:rPr lang="da-DK" dirty="0" err="1"/>
              <a:t>scope</a:t>
            </a:r>
            <a:r>
              <a:rPr lang="da-DK" dirty="0"/>
              <a:t>.</a:t>
            </a:r>
          </a:p>
          <a:p>
            <a:pPr>
              <a:spcAft>
                <a:spcPts val="1200"/>
              </a:spcAft>
            </a:pPr>
            <a:r>
              <a:rPr lang="da-DK" dirty="0"/>
              <a:t>Promote open science in the </a:t>
            </a:r>
            <a:r>
              <a:rPr lang="da-DK" dirty="0" err="1"/>
              <a:t>community</a:t>
            </a:r>
            <a:r>
              <a:rPr lang="da-DK" dirty="0"/>
              <a:t>.</a:t>
            </a:r>
          </a:p>
          <a:p>
            <a:pPr>
              <a:spcAft>
                <a:spcPts val="1200"/>
              </a:spcAft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41186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85D7D-FD5E-6043-A75C-9D1A8A92C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76" y="375564"/>
            <a:ext cx="7310043" cy="446276"/>
          </a:xfrm>
        </p:spPr>
        <p:txBody>
          <a:bodyPr/>
          <a:lstStyle/>
          <a:p>
            <a:r>
              <a:rPr lang="da-DK" dirty="0"/>
              <a:t>                         PaNOSC (</a:t>
            </a:r>
            <a:r>
              <a:rPr lang="da-DK" dirty="0" err="1"/>
              <a:t>ExPaNDS</a:t>
            </a:r>
            <a:r>
              <a:rPr lang="da-DK" dirty="0"/>
              <a:t>) &amp; ORSO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1C7CBBE-1D14-EE40-95AD-321F3BE4D4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90716"/>
              </p:ext>
            </p:extLst>
          </p:nvPr>
        </p:nvGraphicFramePr>
        <p:xfrm>
          <a:off x="462776" y="974240"/>
          <a:ext cx="6928624" cy="5006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28624">
                  <a:extLst>
                    <a:ext uri="{9D8B030D-6E8A-4147-A177-3AD203B41FA5}">
                      <a16:colId xmlns:a16="http://schemas.microsoft.com/office/drawing/2014/main" val="1941028138"/>
                    </a:ext>
                  </a:extLst>
                </a:gridCol>
              </a:tblGrid>
              <a:tr h="464820">
                <a:tc>
                  <a:txBody>
                    <a:bodyPr/>
                    <a:lstStyle/>
                    <a:p>
                      <a:r>
                        <a:rPr lang="da-DK" sz="2400" dirty="0"/>
                        <a:t>PaNOSC (</a:t>
                      </a:r>
                      <a:r>
                        <a:rPr lang="da-DK" sz="2400" dirty="0" err="1"/>
                        <a:t>ExPaNDS</a:t>
                      </a:r>
                      <a:r>
                        <a:rPr lang="da-DK" sz="2400" dirty="0"/>
                        <a:t>) </a:t>
                      </a:r>
                      <a:r>
                        <a:rPr lang="da-DK" sz="2400" dirty="0" err="1"/>
                        <a:t>work</a:t>
                      </a:r>
                      <a:r>
                        <a:rPr lang="da-DK" sz="2400" dirty="0"/>
                        <a:t> </a:t>
                      </a:r>
                      <a:r>
                        <a:rPr lang="da-DK" sz="2400" dirty="0" err="1"/>
                        <a:t>packages</a:t>
                      </a:r>
                      <a:endParaRPr lang="da-DK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4451230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r>
                        <a:rPr lang="da-DK" sz="2400" dirty="0"/>
                        <a:t>WP1 (WP1): Management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936443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400" dirty="0"/>
                        <a:t>WP2 (WP2): Data policy and </a:t>
                      </a:r>
                      <a:r>
                        <a:rPr lang="da-DK" sz="2400" dirty="0" err="1"/>
                        <a:t>Stewardship</a:t>
                      </a:r>
                      <a:r>
                        <a:rPr lang="da-DK" sz="2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883702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r>
                        <a:rPr lang="da-DK" sz="2400" dirty="0"/>
                        <a:t>WP3 (WP3): Data </a:t>
                      </a:r>
                      <a:r>
                        <a:rPr lang="da-DK" sz="2400" dirty="0" err="1"/>
                        <a:t>catalog</a:t>
                      </a:r>
                      <a:r>
                        <a:rPr lang="da-DK" sz="2400" dirty="0"/>
                        <a:t> services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957029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r>
                        <a:rPr lang="da-DK" sz="2400" dirty="0"/>
                        <a:t>WP4 (WP4): Data Analysis 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578260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r>
                        <a:rPr lang="da-DK" sz="2400" dirty="0"/>
                        <a:t>WP5: Virtual Neutron and X-</a:t>
                      </a:r>
                      <a:r>
                        <a:rPr lang="da-DK" sz="2400" dirty="0" err="1"/>
                        <a:t>ray</a:t>
                      </a:r>
                      <a:r>
                        <a:rPr lang="da-DK" sz="2400" dirty="0"/>
                        <a:t> Lab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428036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r>
                        <a:rPr lang="da-DK" sz="2400" dirty="0"/>
                        <a:t>WP6: EOSC integration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560212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r>
                        <a:rPr lang="da-DK" sz="2400" dirty="0"/>
                        <a:t>WP7 (WP1): </a:t>
                      </a:r>
                      <a:r>
                        <a:rPr lang="da-DK" sz="2400" dirty="0" err="1"/>
                        <a:t>Sustainability</a:t>
                      </a:r>
                      <a:r>
                        <a:rPr lang="da-DK" sz="24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283199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r>
                        <a:rPr lang="da-DK" sz="2400" dirty="0"/>
                        <a:t>WP8 (WP5): </a:t>
                      </a:r>
                      <a:r>
                        <a:rPr lang="da-DK" sz="2400" dirty="0" err="1"/>
                        <a:t>Staff</a:t>
                      </a:r>
                      <a:r>
                        <a:rPr lang="da-DK" sz="2400" dirty="0"/>
                        <a:t> and </a:t>
                      </a:r>
                      <a:r>
                        <a:rPr lang="da-DK" sz="2400" dirty="0" err="1"/>
                        <a:t>user</a:t>
                      </a:r>
                      <a:r>
                        <a:rPr lang="da-DK" sz="2400" dirty="0"/>
                        <a:t> </a:t>
                      </a:r>
                      <a:r>
                        <a:rPr lang="da-DK" sz="2400" dirty="0" err="1"/>
                        <a:t>training</a:t>
                      </a:r>
                      <a:endParaRPr lang="da-DK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0737359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r>
                        <a:rPr lang="da-DK" sz="2400" dirty="0"/>
                        <a:t>WP9 (WP6): </a:t>
                      </a:r>
                      <a:r>
                        <a:rPr lang="da-DK" sz="2400" dirty="0" err="1"/>
                        <a:t>Outreach</a:t>
                      </a:r>
                      <a:r>
                        <a:rPr lang="da-DK" sz="2400" dirty="0"/>
                        <a:t> / </a:t>
                      </a:r>
                      <a:r>
                        <a:rPr lang="da-DK" sz="2400" dirty="0" err="1"/>
                        <a:t>Communication</a:t>
                      </a:r>
                      <a:r>
                        <a:rPr lang="da-DK" sz="2400" dirty="0"/>
                        <a:t> and </a:t>
                      </a:r>
                      <a:r>
                        <a:rPr lang="da-DK" sz="2400" dirty="0" err="1"/>
                        <a:t>Dissemination</a:t>
                      </a:r>
                      <a:r>
                        <a:rPr lang="da-DK" sz="2400" dirty="0"/>
                        <a:t> / </a:t>
                      </a:r>
                      <a:r>
                        <a:rPr lang="da-DK" sz="2400" dirty="0" err="1"/>
                        <a:t>Impact</a:t>
                      </a:r>
                      <a:endParaRPr lang="da-DK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93041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46D6B58-9E33-0342-90EB-A75E2FFD6D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298189"/>
              </p:ext>
            </p:extLst>
          </p:nvPr>
        </p:nvGraphicFramePr>
        <p:xfrm>
          <a:off x="8839200" y="974240"/>
          <a:ext cx="2971381" cy="2651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971381">
                  <a:extLst>
                    <a:ext uri="{9D8B030D-6E8A-4147-A177-3AD203B41FA5}">
                      <a16:colId xmlns:a16="http://schemas.microsoft.com/office/drawing/2014/main" val="20572843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a-DK" sz="2400" dirty="0"/>
                        <a:t>ORSO </a:t>
                      </a:r>
                      <a:r>
                        <a:rPr lang="da-DK" sz="2400" dirty="0" err="1"/>
                        <a:t>Working</a:t>
                      </a:r>
                      <a:r>
                        <a:rPr lang="da-DK" sz="2400" dirty="0"/>
                        <a:t> Gr.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38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sz="2400" dirty="0"/>
                        <a:t>File formats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792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sz="2400" dirty="0"/>
                        <a:t>Data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346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sz="2400" dirty="0" err="1"/>
                        <a:t>Reproducibility</a:t>
                      </a:r>
                      <a:endParaRPr lang="da-DK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081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a-DK" sz="2400" dirty="0"/>
                        <a:t>Education and </a:t>
                      </a:r>
                      <a:r>
                        <a:rPr lang="da-DK" sz="2400" dirty="0" err="1"/>
                        <a:t>Outreach</a:t>
                      </a:r>
                      <a:endParaRPr lang="da-DK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64235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D5099D-4ABC-2944-BB9E-9104D50819E7}"/>
              </a:ext>
            </a:extLst>
          </p:cNvPr>
          <p:cNvCxnSpPr>
            <a:cxnSpLocks/>
          </p:cNvCxnSpPr>
          <p:nvPr/>
        </p:nvCxnSpPr>
        <p:spPr>
          <a:xfrm flipH="1">
            <a:off x="7391400" y="1676400"/>
            <a:ext cx="144780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75CFA43-C6F9-7E47-8CD3-22053EBDB9FF}"/>
              </a:ext>
            </a:extLst>
          </p:cNvPr>
          <p:cNvCxnSpPr>
            <a:cxnSpLocks/>
          </p:cNvCxnSpPr>
          <p:nvPr/>
        </p:nvCxnSpPr>
        <p:spPr>
          <a:xfrm flipH="1">
            <a:off x="7391400" y="2059530"/>
            <a:ext cx="144780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D2DF416-02B3-B24B-A770-0ABE05204D39}"/>
              </a:ext>
            </a:extLst>
          </p:cNvPr>
          <p:cNvCxnSpPr>
            <a:cxnSpLocks/>
          </p:cNvCxnSpPr>
          <p:nvPr/>
        </p:nvCxnSpPr>
        <p:spPr>
          <a:xfrm flipH="1">
            <a:off x="7391400" y="2530960"/>
            <a:ext cx="1447800" cy="5953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AED24FD-F04D-4B4B-8A30-8AADAFCD0C1A}"/>
              </a:ext>
            </a:extLst>
          </p:cNvPr>
          <p:cNvCxnSpPr>
            <a:cxnSpLocks/>
          </p:cNvCxnSpPr>
          <p:nvPr/>
        </p:nvCxnSpPr>
        <p:spPr>
          <a:xfrm flipH="1">
            <a:off x="7391400" y="3106830"/>
            <a:ext cx="1447800" cy="1846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EB7D0EC-9D7C-204A-8327-B6CE41FAA0A3}"/>
              </a:ext>
            </a:extLst>
          </p:cNvPr>
          <p:cNvCxnSpPr>
            <a:cxnSpLocks/>
          </p:cNvCxnSpPr>
          <p:nvPr/>
        </p:nvCxnSpPr>
        <p:spPr>
          <a:xfrm flipH="1">
            <a:off x="7391400" y="3357060"/>
            <a:ext cx="1447800" cy="21718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143477"/>
      </p:ext>
    </p:extLst>
  </p:cSld>
  <p:clrMapOvr>
    <a:masterClrMapping/>
  </p:clrMapOvr>
</p:sld>
</file>

<file path=ppt/theme/theme1.xml><?xml version="1.0" encoding="utf-8"?>
<a:theme xmlns:a="http://schemas.openxmlformats.org/drawingml/2006/main" name="Firs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ogo+EUtex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PaNOSC_EUflag+ba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PaNOSC_LOGO-onl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PaNOSC_ppt_template_DEF.potx</Template>
  <TotalTime>5921</TotalTime>
  <Words>912</Words>
  <Application>Microsoft Macintosh PowerPoint</Application>
  <PresentationFormat>Widescreen</PresentationFormat>
  <Paragraphs>270</Paragraphs>
  <Slides>17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Muli</vt:lpstr>
      <vt:lpstr>First Slide</vt:lpstr>
      <vt:lpstr>Logo+EUtext</vt:lpstr>
      <vt:lpstr>PaNOSC_EUflag+bar</vt:lpstr>
      <vt:lpstr>PaNOSC_LOGO-only</vt:lpstr>
      <vt:lpstr>PaNOSC overview for ORSO</vt:lpstr>
      <vt:lpstr>Outline</vt:lpstr>
      <vt:lpstr>European Open Science Cloud (EOSC)</vt:lpstr>
      <vt:lpstr>European Open Science Cloud (EOSC)</vt:lpstr>
      <vt:lpstr>PaNOSC (panosc.eu)</vt:lpstr>
      <vt:lpstr>PaNOSC fact sheet</vt:lpstr>
      <vt:lpstr>ExPaNDS (expands.eu)</vt:lpstr>
      <vt:lpstr>PaNOSC objectives</vt:lpstr>
      <vt:lpstr>                         PaNOSC (ExPaNDS) &amp; ORSO</vt:lpstr>
      <vt:lpstr>                         PaNOSC (ExPaNDS) &amp; ORSO</vt:lpstr>
      <vt:lpstr>Data policy</vt:lpstr>
      <vt:lpstr>More on the technical work packages</vt:lpstr>
      <vt:lpstr>PowerPoint Presentation</vt:lpstr>
      <vt:lpstr>Training (pan-learning.org)</vt:lpstr>
      <vt:lpstr>Thank you</vt:lpstr>
      <vt:lpstr>PaNOSC KPIs – 2018/2023</vt:lpstr>
      <vt:lpstr>PaNOSC KPIs – 2018/2023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Presentation  on one or more lines</dc:title>
  <dc:subject/>
  <dc:creator/>
  <cp:keywords/>
  <dc:description/>
  <cp:lastModifiedBy>THR</cp:lastModifiedBy>
  <cp:revision>575</cp:revision>
  <dcterms:created xsi:type="dcterms:W3CDTF">2019-04-23T08:59:57Z</dcterms:created>
  <dcterms:modified xsi:type="dcterms:W3CDTF">2020-05-26T13:46:05Z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2019-04-19T10:00:00Z</vt:filetime>
  </property>
  <property fmtid="{D5CDD505-2E9C-101B-9397-08002B2CF9AE}" pid="3" name="Creator">
    <vt:lpwstr>Adobe InDesign CC 14.0 (Macintosh)</vt:lpwstr>
  </property>
  <property fmtid="{D5CDD505-2E9C-101B-9397-08002B2CF9AE}" pid="4" name="LastSaved">
    <vt:filetime>2019-04-23T10:00:00Z</vt:filetime>
  </property>
</Properties>
</file>